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87" r:id="rId4"/>
    <p:sldId id="264" r:id="rId5"/>
    <p:sldId id="299" r:id="rId6"/>
    <p:sldId id="266" r:id="rId7"/>
    <p:sldId id="271" r:id="rId8"/>
    <p:sldId id="274" r:id="rId9"/>
    <p:sldId id="297" r:id="rId10"/>
    <p:sldId id="275" r:id="rId11"/>
    <p:sldId id="280" r:id="rId12"/>
    <p:sldId id="288" r:id="rId13"/>
    <p:sldId id="276" r:id="rId14"/>
    <p:sldId id="283" r:id="rId15"/>
    <p:sldId id="284" r:id="rId16"/>
    <p:sldId id="269" r:id="rId17"/>
    <p:sldId id="285" r:id="rId18"/>
    <p:sldId id="289" r:id="rId19"/>
    <p:sldId id="290" r:id="rId20"/>
    <p:sldId id="291" r:id="rId21"/>
    <p:sldId id="292" r:id="rId22"/>
    <p:sldId id="293" r:id="rId23"/>
    <p:sldId id="294" r:id="rId24"/>
    <p:sldId id="295" r:id="rId25"/>
    <p:sldId id="296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oody, Dustin" initials="MD" lastIdx="19" clrIdx="0">
    <p:extLst/>
  </p:cmAuthor>
  <p:cmAuthor id="2" name="Perlner, Ray" initials="PR" lastIdx="2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011" autoAdjust="0"/>
    <p:restoredTop sz="94629" autoAdjust="0"/>
  </p:normalViewPr>
  <p:slideViewPr>
    <p:cSldViewPr>
      <p:cViewPr varScale="1">
        <p:scale>
          <a:sx n="111" d="100"/>
          <a:sy n="111" d="100"/>
        </p:scale>
        <p:origin x="-1680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AFE9B-0542-43D2-8656-5BE3589DC20E}" type="datetimeFigureOut">
              <a:rPr lang="en-US" smtClean="0"/>
              <a:t>2/16/2016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663B1-438D-47D8-82EA-A8D1A75F76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9463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AFE9B-0542-43D2-8656-5BE3589DC20E}" type="datetimeFigureOut">
              <a:rPr lang="en-US" smtClean="0"/>
              <a:t>2/16/2016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663B1-438D-47D8-82EA-A8D1A75F76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95999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AFE9B-0542-43D2-8656-5BE3589DC20E}" type="datetimeFigureOut">
              <a:rPr lang="en-US" smtClean="0"/>
              <a:t>2/16/2016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663B1-438D-47D8-82EA-A8D1A75F76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79828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AFE9B-0542-43D2-8656-5BE3589DC20E}" type="datetimeFigureOut">
              <a:rPr lang="en-US" smtClean="0"/>
              <a:t>2/16/2016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663B1-438D-47D8-82EA-A8D1A75F76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79303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AFE9B-0542-43D2-8656-5BE3589DC20E}" type="datetimeFigureOut">
              <a:rPr lang="en-US" smtClean="0"/>
              <a:t>2/16/2016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663B1-438D-47D8-82EA-A8D1A75F76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6377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AFE9B-0542-43D2-8656-5BE3589DC20E}" type="datetimeFigureOut">
              <a:rPr lang="en-US" smtClean="0"/>
              <a:t>2/16/2016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663B1-438D-47D8-82EA-A8D1A75F76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50083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AFE9B-0542-43D2-8656-5BE3589DC20E}" type="datetimeFigureOut">
              <a:rPr lang="en-US" smtClean="0"/>
              <a:t>2/16/2016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663B1-438D-47D8-82EA-A8D1A75F76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53599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AFE9B-0542-43D2-8656-5BE3589DC20E}" type="datetimeFigureOut">
              <a:rPr lang="en-US" smtClean="0"/>
              <a:t>2/16/2016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663B1-438D-47D8-82EA-A8D1A75F76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9495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AFE9B-0542-43D2-8656-5BE3589DC20E}" type="datetimeFigureOut">
              <a:rPr lang="en-US" smtClean="0"/>
              <a:t>2/16/2016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663B1-438D-47D8-82EA-A8D1A75F76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67358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AFE9B-0542-43D2-8656-5BE3589DC20E}" type="datetimeFigureOut">
              <a:rPr lang="en-US" smtClean="0"/>
              <a:t>2/16/2016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663B1-438D-47D8-82EA-A8D1A75F76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6563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AFE9B-0542-43D2-8656-5BE3589DC20E}" type="datetimeFigureOut">
              <a:rPr lang="en-US" smtClean="0"/>
              <a:t>2/16/2016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663B1-438D-47D8-82EA-A8D1A75F76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51664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FAFE9B-0542-43D2-8656-5BE3589DC20E}" type="datetimeFigureOut">
              <a:rPr lang="en-US" smtClean="0"/>
              <a:t>2/16/2016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663B1-438D-47D8-82EA-A8D1A75F76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8904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Dustin.Moody@NIST.gov" TargetMode="External"/><Relationship Id="rId2" Type="http://schemas.openxmlformats.org/officeDocument/2006/relationships/hyperlink" Target="mailto:Ray.Perlner@NIST.gov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tm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0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0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tm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tm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dirty="0" smtClean="0"/>
              <a:t>Vulnerabilities of </a:t>
            </a:r>
            <a:br>
              <a:rPr lang="en-US" altLang="en-US" dirty="0" smtClean="0"/>
            </a:br>
            <a:r>
              <a:rPr lang="en-US" altLang="en-US" i="1" dirty="0" err="1" smtClean="0"/>
              <a:t>McEliece</a:t>
            </a:r>
            <a:r>
              <a:rPr lang="en-US" altLang="en-US" i="1" dirty="0" smtClean="0"/>
              <a:t> in the World of Escher</a:t>
            </a:r>
            <a:endParaRPr lang="en-US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en-US" dirty="0" smtClean="0"/>
              <a:t>Ray Perlner, Dustin Moody</a:t>
            </a:r>
          </a:p>
          <a:p>
            <a:r>
              <a:rPr lang="en-US" altLang="en-US" sz="2000" dirty="0" smtClean="0"/>
              <a:t>National Institute of Standards and Technology</a:t>
            </a:r>
          </a:p>
          <a:p>
            <a:r>
              <a:rPr lang="en-US" altLang="en-US" sz="2000" dirty="0" smtClean="0"/>
              <a:t>Gaithersburg, Maryland, USA</a:t>
            </a:r>
          </a:p>
          <a:p>
            <a:endParaRPr lang="en-US" altLang="en-US" sz="1200" dirty="0"/>
          </a:p>
          <a:p>
            <a:r>
              <a:rPr lang="en-US" altLang="en-US" sz="1200" dirty="0" smtClean="0">
                <a:hlinkClick r:id="rId2"/>
              </a:rPr>
              <a:t>Ray.Perlner@NIST.gov</a:t>
            </a:r>
            <a:r>
              <a:rPr lang="en-US" altLang="en-US" sz="1200" dirty="0" smtClean="0"/>
              <a:t>; </a:t>
            </a:r>
            <a:r>
              <a:rPr lang="en-US" altLang="en-US" sz="1200" dirty="0" smtClean="0">
                <a:hlinkClick r:id="rId3"/>
              </a:rPr>
              <a:t>Dustin.Moody@NIST.gov</a:t>
            </a:r>
            <a:endParaRPr lang="en-US" altLang="en-US" sz="1200" dirty="0" smtClean="0"/>
          </a:p>
        </p:txBody>
      </p:sp>
    </p:spTree>
    <p:extLst>
      <p:ext uri="{BB962C8B-B14F-4D97-AF65-F5344CB8AC3E}">
        <p14:creationId xmlns:p14="http://schemas.microsoft.com/office/powerpoint/2010/main" val="2122757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Information set Decoding for Errors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85000" lnSpcReduction="10000"/>
              </a:bodyPr>
              <a:lstStyle/>
              <a:p>
                <a:pPr marL="514350" indent="-514350">
                  <a:buFont typeface="+mj-lt"/>
                  <a:buAutoNum type="arabicPeriod"/>
                </a:pPr>
                <a:r>
                  <a:rPr lang="en-US" dirty="0" smtClean="0"/>
                  <a:t>Permute the columns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𝐺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𝑝𝑢𝑏</m:t>
                        </m:r>
                      </m:sub>
                    </m:sSub>
                  </m:oMath>
                </a14:m>
                <a:endParaRPr lang="en-US" dirty="0" smtClean="0"/>
              </a:p>
              <a:p>
                <a:pPr marL="40005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𝐺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′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𝑝𝑢𝑏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𝐺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𝑝𝑢𝑏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US" b="0" i="1" smtClean="0">
                          <a:latin typeface="Cambria Math"/>
                        </a:rPr>
                        <m:t>′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</m:d>
                    </m:oMath>
                  </m:oMathPara>
                </a14:m>
                <a:endParaRPr lang="en-US" dirty="0" smtClean="0"/>
              </a:p>
              <a:p>
                <a:pPr marL="514350" indent="-514350">
                  <a:buFont typeface="+mj-lt"/>
                  <a:buAutoNum type="arabicPeriod"/>
                </a:pPr>
                <a:r>
                  <a:rPr lang="en-US" dirty="0" smtClean="0"/>
                  <a:t>Check that A is invertible</a:t>
                </a:r>
              </a:p>
              <a:p>
                <a:pPr marL="514350" indent="-514350">
                  <a:buFont typeface="+mj-lt"/>
                  <a:buAutoNum type="arabicPeriod"/>
                </a:pPr>
                <a:r>
                  <a:rPr lang="en-US" dirty="0" smtClean="0"/>
                  <a:t>Guess the first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𝑘</m:t>
                    </m:r>
                  </m:oMath>
                </a14:m>
                <a:r>
                  <a:rPr lang="en-US" dirty="0" smtClean="0"/>
                  <a:t> bits,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𝑣</m:t>
                    </m:r>
                  </m:oMath>
                </a14:m>
                <a:r>
                  <a:rPr lang="en-US" dirty="0" smtClean="0"/>
                  <a:t>, of the permuted error vector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𝑒𝑃</m:t>
                    </m:r>
                  </m:oMath>
                </a14:m>
                <a:r>
                  <a:rPr lang="en-US" dirty="0" smtClean="0"/>
                  <a:t>. If so:</a:t>
                </a:r>
              </a:p>
              <a:p>
                <a:pPr marL="40005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𝑦𝑃</m:t>
                      </m:r>
                      <m:r>
                        <a:rPr lang="en-US" b="0" i="1" smtClean="0">
                          <a:latin typeface="Cambria Math"/>
                        </a:rPr>
                        <m:t>′=</m:t>
                      </m:r>
                      <m:r>
                        <a:rPr lang="en-US" b="0" i="1" smtClean="0">
                          <a:latin typeface="Cambria Math"/>
                        </a:rPr>
                        <m:t>𝑚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𝐴</m:t>
                          </m:r>
                        </m:e>
                        <m:e>
                          <m:r>
                            <a:rPr lang="en-US" b="0" i="1" smtClean="0">
                              <a:latin typeface="Cambria Math"/>
                            </a:rPr>
                            <m:t>𝐵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r>
                        <a:rPr lang="en-US" b="0" i="1" smtClean="0">
                          <a:latin typeface="Cambria Math"/>
                        </a:rPr>
                        <m:t>𝑒𝑃</m:t>
                      </m:r>
                      <m:r>
                        <a:rPr lang="en-US" b="0" i="1" smtClean="0">
                          <a:latin typeface="Cambria Math"/>
                        </a:rPr>
                        <m:t>′=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𝑐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|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𝑑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𝑚𝐴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+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𝑣</m:t>
                          </m:r>
                        </m:e>
                        <m:e>
                          <m:r>
                            <a:rPr lang="en-US" b="0" i="1" smtClean="0">
                              <a:latin typeface="Cambria Math"/>
                            </a:rPr>
                            <m:t>𝐷</m:t>
                          </m:r>
                        </m:e>
                      </m:d>
                    </m:oMath>
                  </m:oMathPara>
                </a14:m>
                <a:endParaRPr lang="en-US" b="0" dirty="0" smtClean="0"/>
              </a:p>
              <a:p>
                <a:pPr marL="40005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𝑐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−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𝑣</m:t>
                          </m:r>
                        </m:e>
                      </m:d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𝐴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−1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</a:rPr>
                        <m:t>𝑚</m:t>
                      </m:r>
                    </m:oMath>
                  </m:oMathPara>
                </a14:m>
                <a:endParaRPr lang="en-US" dirty="0" smtClean="0"/>
              </a:p>
              <a:p>
                <a:pPr marL="514350" indent="-514350">
                  <a:buFont typeface="+mj-lt"/>
                  <a:buAutoNum type="arabicPeriod"/>
                </a:pPr>
                <a:r>
                  <a:rPr lang="en-US" dirty="0" smtClean="0"/>
                  <a:t>Check the guess by computing the weight/pattern of: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𝑦</m:t>
                      </m:r>
                      <m:r>
                        <a:rPr lang="en-US" b="0" i="1" smtClean="0">
                          <a:latin typeface="Cambria Math"/>
                        </a:rPr>
                        <m:t>−</m:t>
                      </m:r>
                      <m:d>
                        <m:dPr>
                          <m:ctrlPr>
                            <a:rPr lang="en-US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/>
                            </a:rPr>
                            <m:t>𝑐</m:t>
                          </m:r>
                          <m:r>
                            <a:rPr lang="en-US" i="1">
                              <a:latin typeface="Cambria Math"/>
                            </a:rPr>
                            <m:t>−</m:t>
                          </m:r>
                          <m:r>
                            <a:rPr lang="en-US" i="1">
                              <a:latin typeface="Cambria Math"/>
                            </a:rPr>
                            <m:t>𝑣</m:t>
                          </m:r>
                        </m:e>
                      </m:d>
                      <m:sSup>
                        <m:sSupPr>
                          <m:ctrlPr>
                            <a:rPr lang="en-US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/>
                            </a:rPr>
                            <m:t>𝐴</m:t>
                          </m:r>
                        </m:e>
                        <m:sup>
                          <m:r>
                            <a:rPr lang="en-US" i="1">
                              <a:latin typeface="Cambria Math"/>
                            </a:rPr>
                            <m:t>−1</m:t>
                          </m:r>
                        </m:sup>
                      </m:sSup>
                      <m:sSub>
                        <m:sSubPr>
                          <m:ctrlPr>
                            <a:rPr lang="en-US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𝐺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𝑝𝑢𝑏</m:t>
                          </m:r>
                        </m:sub>
                      </m:sSub>
                    </m:oMath>
                  </m:oMathPara>
                </a14:m>
                <a:endParaRPr lang="en-US" dirty="0" smtClean="0"/>
              </a:p>
              <a:p>
                <a:pPr lvl="1"/>
                <a:r>
                  <a:rPr lang="en-US" dirty="0" smtClean="0"/>
                  <a:t>If the guess fails, repeat.</a:t>
                </a:r>
                <a:endParaRPr lang="en-US" dirty="0"/>
              </a:p>
            </p:txBody>
          </p:sp>
        </mc:Choice>
        <mc:Fallback xmlns=""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407" t="-2022" r="-7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60160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Using ISD for Errors to Forge Signatures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62500" lnSpcReduction="20000"/>
              </a:bodyPr>
              <a:lstStyle/>
              <a:p>
                <a:r>
                  <a:rPr lang="en-US" dirty="0" smtClean="0"/>
                  <a:t>The efficiency of ISD depends on the probability of guessing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𝑘</m:t>
                    </m:r>
                  </m:oMath>
                </a14:m>
                <a:r>
                  <a:rPr lang="en-US" dirty="0" smtClean="0"/>
                  <a:t> bits of the error vector of a valid signature</a:t>
                </a:r>
              </a:p>
              <a:p>
                <a:pPr lvl="1"/>
                <a:r>
                  <a:rPr lang="en-US" dirty="0" smtClean="0"/>
                  <a:t>Note that there is not a </a:t>
                </a:r>
                <a:r>
                  <a:rPr lang="en-US" i="1" dirty="0" smtClean="0"/>
                  <a:t>unique</a:t>
                </a:r>
                <a:r>
                  <a:rPr lang="en-US" dirty="0" smtClean="0"/>
                  <a:t> valid signature for each message.</a:t>
                </a:r>
              </a:p>
              <a:p>
                <a:endParaRPr lang="en-US" dirty="0"/>
              </a:p>
              <a:p>
                <a:r>
                  <a:rPr lang="en-US" dirty="0" smtClean="0"/>
                  <a:t>For the error set (00, 01, 10)</a:t>
                </a:r>
              </a:p>
              <a:p>
                <a:pPr lvl="1"/>
                <a:r>
                  <a:rPr lang="en-US" dirty="0" smtClean="0"/>
                  <a:t>We can guess a single bit (0), and the other bit is guaranteed to be valid.</a:t>
                </a:r>
              </a:p>
              <a:p>
                <a:pPr lvl="1"/>
                <a:r>
                  <a:rPr lang="en-US" dirty="0" smtClean="0"/>
                  <a:t>By choosing the permutation such that all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𝑘</m:t>
                    </m:r>
                  </m:oMath>
                </a14:m>
                <a:r>
                  <a:rPr lang="en-US" dirty="0" smtClean="0"/>
                  <a:t>  information-set bits come from different blocks, we guarantee that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2</m:t>
                    </m:r>
                    <m:r>
                      <a:rPr lang="en-US" b="0" i="1" smtClean="0">
                        <a:latin typeface="Cambria Math"/>
                      </a:rPr>
                      <m:t>𝑘</m:t>
                    </m:r>
                  </m:oMath>
                </a14:m>
                <a:r>
                  <a:rPr lang="en-US" dirty="0" smtClean="0"/>
                  <a:t> of the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𝑛</m:t>
                    </m:r>
                  </m:oMath>
                </a14:m>
                <a:r>
                  <a:rPr lang="en-US" dirty="0" smtClean="0"/>
                  <a:t> bits form a valid error vector.</a:t>
                </a:r>
              </a:p>
              <a:p>
                <a:pPr lvl="1"/>
                <a:r>
                  <a:rPr lang="en-US" dirty="0" smtClean="0"/>
                  <a:t>The probability the remaining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𝑛</m:t>
                    </m:r>
                    <m:r>
                      <a:rPr lang="en-US" b="0" i="1" smtClean="0">
                        <a:latin typeface="Cambria Math"/>
                      </a:rPr>
                      <m:t>−2</m:t>
                    </m:r>
                    <m:r>
                      <a:rPr lang="en-US" b="0" i="1" smtClean="0">
                        <a:latin typeface="Cambria Math"/>
                      </a:rPr>
                      <m:t>𝑘</m:t>
                    </m:r>
                  </m:oMath>
                </a14:m>
                <a:r>
                  <a:rPr lang="en-US" dirty="0" smtClean="0"/>
                  <a:t> bits are also in the error set is:</a:t>
                </a:r>
              </a:p>
              <a:p>
                <a:pPr marL="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𝑝</m:t>
                          </m:r>
                          <m:r>
                            <a:rPr lang="en-US" i="1">
                              <a:latin typeface="Cambria Math"/>
                            </a:rPr>
                            <m:t>=</m:t>
                          </m:r>
                          <m:d>
                            <m:d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i="1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ad>
                                    <m:radPr>
                                      <m:degHide m:val="on"/>
                                      <m:ctrlPr>
                                        <a:rPr lang="en-US" i="1">
                                          <a:latin typeface="Cambria Math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3</m:t>
                                      </m:r>
                                    </m:e>
                                  </m:rad>
                                </m:num>
                                <m:den>
                                  <m:r>
                                    <a:rPr lang="en-US" i="1">
                                      <a:latin typeface="Cambria Math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i="1">
                              <a:latin typeface="Cambria Math"/>
                            </a:rPr>
                            <m:t>𝑛</m:t>
                          </m:r>
                          <m:r>
                            <a:rPr lang="en-US" i="1">
                              <a:latin typeface="Cambria Math"/>
                            </a:rPr>
                            <m:t>−2</m:t>
                          </m:r>
                          <m:r>
                            <a:rPr lang="en-US" i="1">
                              <a:latin typeface="Cambria Math"/>
                            </a:rPr>
                            <m:t>𝑘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.</m:t>
                      </m:r>
                    </m:oMath>
                  </m:oMathPara>
                </a14:m>
                <a:endParaRPr lang="en-US" dirty="0"/>
              </a:p>
              <a:p>
                <a:r>
                  <a:rPr lang="en-US" dirty="0" smtClean="0"/>
                  <a:t>Examples: </a:t>
                </a:r>
              </a:p>
              <a:p>
                <a:pPr lvl="2"/>
                <a:r>
                  <a:rPr lang="en-US" dirty="0" smtClean="0"/>
                  <a:t>Code (650,306): Claimed security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87.54</m:t>
                        </m:r>
                      </m:sup>
                    </m:sSup>
                  </m:oMath>
                </a14:m>
                <a:r>
                  <a:rPr lang="en-US" dirty="0" smtClean="0"/>
                  <a:t>; 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latin typeface="Cambria Math"/>
                      </a:rPr>
                      <m:t>𝑝</m:t>
                    </m:r>
                    <m:r>
                      <a:rPr lang="en-US" b="0" i="1" dirty="0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b="0" i="1" dirty="0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dirty="0" smtClean="0">
                            <a:latin typeface="Cambria Math"/>
                          </a:rPr>
                          <m:t>2</m:t>
                        </m:r>
                      </m:e>
                      <m:sup>
                        <m:r>
                          <a:rPr lang="en-US" b="0" i="1" dirty="0" smtClean="0">
                            <a:latin typeface="Cambria Math"/>
                          </a:rPr>
                          <m:t>−7.88</m:t>
                        </m:r>
                      </m:sup>
                    </m:sSup>
                  </m:oMath>
                </a14:m>
                <a:endParaRPr lang="en-US" dirty="0" smtClean="0"/>
              </a:p>
              <a:p>
                <a:pPr lvl="2"/>
                <a:r>
                  <a:rPr lang="en-US" dirty="0" smtClean="0"/>
                  <a:t>Code (1578,786): Claimed security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137.11</m:t>
                        </m:r>
                      </m:sup>
                    </m:sSup>
                  </m:oMath>
                </a14:m>
                <a:r>
                  <a:rPr lang="en-US" dirty="0" smtClean="0"/>
                  <a:t>; 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latin typeface="Cambria Math"/>
                      </a:rPr>
                      <m:t>𝑝</m:t>
                    </m:r>
                    <m:r>
                      <a:rPr lang="en-US" b="0" i="1" dirty="0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b="0" i="1" dirty="0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dirty="0" smtClean="0">
                            <a:latin typeface="Cambria Math"/>
                          </a:rPr>
                          <m:t>2</m:t>
                        </m:r>
                      </m:e>
                      <m:sup>
                        <m:r>
                          <a:rPr lang="en-US" b="0" i="1" dirty="0" smtClean="0">
                            <a:latin typeface="Cambria Math"/>
                          </a:rPr>
                          <m:t>−1.25</m:t>
                        </m:r>
                      </m:sup>
                    </m:sSup>
                  </m:oMath>
                </a14:m>
                <a:endParaRPr lang="en-US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593" t="-188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42529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Can this forgery be avoided?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This attack can be avoided by</a:t>
                </a:r>
              </a:p>
              <a:p>
                <a:pPr lvl="1"/>
                <a:r>
                  <a:rPr lang="en-US" dirty="0"/>
                  <a:t>Only accepting signature error vectors with hamming weight </a:t>
                </a:r>
                <a14:m>
                  <m:oMath xmlns:m="http://schemas.openxmlformats.org/officeDocument/2006/math">
                    <m:r>
                      <a:rPr lang="en-US">
                        <a:latin typeface="Cambria Math"/>
                      </a:rPr>
                      <m:t>~</m:t>
                    </m:r>
                    <m:r>
                      <a:rPr lang="en-US" i="1">
                        <a:latin typeface="Cambria Math"/>
                      </a:rPr>
                      <m:t>𝑛</m:t>
                    </m:r>
                    <m:r>
                      <a:rPr lang="en-US" i="1">
                        <a:latin typeface="Cambria Math"/>
                      </a:rPr>
                      <m:t>/3</m:t>
                    </m:r>
                  </m:oMath>
                </a14:m>
                <a:r>
                  <a:rPr lang="en-US" dirty="0"/>
                  <a:t>.</a:t>
                </a:r>
              </a:p>
              <a:p>
                <a:pPr lvl="2"/>
                <a:r>
                  <a:rPr lang="en-US" dirty="0"/>
                  <a:t>This only gets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 </m:t>
                        </m:r>
                        <m:r>
                          <a:rPr lang="en-US" b="0" i="1" smtClean="0">
                            <a:latin typeface="Cambria Math"/>
                          </a:rPr>
                          <m:t>𝑝</m:t>
                        </m:r>
                        <m:r>
                          <a:rPr lang="en-US" i="1">
                            <a:latin typeface="Cambria Math"/>
                          </a:rPr>
                          <m:t>=</m:t>
                        </m:r>
                        <m:d>
                          <m:dPr>
                            <m:ctrlPr>
                              <a:rPr lang="en-US" i="1">
                                <a:latin typeface="Cambria Math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i="1">
                                    <a:latin typeface="Cambria Math"/>
                                  </a:rPr>
                                </m:ctrlPr>
                              </m:fPr>
                              <m:num>
                                <m:rad>
                                  <m:radPr>
                                    <m:degHide m:val="on"/>
                                    <m:ctrlPr>
                                      <a:rPr lang="en-US" i="1">
                                        <a:latin typeface="Cambria Math"/>
                                      </a:rPr>
                                    </m:ctrlPr>
                                  </m:radPr>
                                  <m:deg/>
                                  <m:e>
                                    <m:r>
                                      <a:rPr lang="en-US" i="1">
                                        <a:latin typeface="Cambria Math"/>
                                      </a:rPr>
                                      <m:t>3</m:t>
                                    </m:r>
                                  </m:e>
                                </m:rad>
                              </m:num>
                              <m:den>
                                <m:r>
                                  <a:rPr lang="en-US" i="1">
                                    <a:latin typeface="Cambria Math"/>
                                  </a:rPr>
                                  <m:t>2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en-US" i="1">
                            <a:latin typeface="Cambria Math"/>
                          </a:rPr>
                          <m:t>𝑛</m:t>
                        </m:r>
                        <m:r>
                          <a:rPr lang="en-US" i="1">
                            <a:latin typeface="Cambria Math"/>
                          </a:rPr>
                          <m:t>−1.5</m:t>
                        </m:r>
                        <m:r>
                          <a:rPr lang="en-US" i="1">
                            <a:latin typeface="Cambria Math"/>
                          </a:rPr>
                          <m:t>𝑘</m:t>
                        </m:r>
                      </m:sup>
                    </m:sSup>
                  </m:oMath>
                </a14:m>
                <a:r>
                  <a:rPr lang="en-US" dirty="0"/>
                  <a:t> … not </a:t>
                </a:r>
                <a:r>
                  <a:rPr lang="en-US" dirty="0" smtClean="0"/>
                  <a:t>enough.</a:t>
                </a:r>
                <a:endParaRPr lang="en-US" dirty="0"/>
              </a:p>
              <a:p>
                <a:pPr lvl="1"/>
                <a:endParaRPr lang="en-US" dirty="0" smtClean="0"/>
              </a:p>
              <a:p>
                <a:pPr lvl="1"/>
                <a:r>
                  <a:rPr lang="en-US" dirty="0" smtClean="0"/>
                  <a:t>Increasing </a:t>
                </a:r>
                <a:r>
                  <a:rPr lang="en-US" dirty="0"/>
                  <a:t>the ratio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𝑛</m:t>
                        </m:r>
                      </m:num>
                      <m:den>
                        <m:r>
                          <a:rPr lang="en-US" i="1">
                            <a:latin typeface="Cambria Math"/>
                          </a:rPr>
                          <m:t>𝑘</m:t>
                        </m:r>
                      </m:den>
                    </m:f>
                  </m:oMath>
                </a14:m>
                <a:endParaRPr lang="en-US" dirty="0" smtClean="0"/>
              </a:p>
              <a:p>
                <a:pPr lvl="2"/>
                <a:r>
                  <a:rPr lang="en-US" dirty="0" smtClean="0"/>
                  <a:t>But this will enable/worsen other attacks. More later …</a:t>
                </a:r>
                <a:endParaRPr lang="en-US" dirty="0"/>
              </a:p>
              <a:p>
                <a:pPr lvl="2"/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630" t="-17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076826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Information Set Decoding for the Private Key.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77500" lnSpcReduction="20000"/>
              </a:bodyPr>
              <a:lstStyle/>
              <a:p>
                <a:r>
                  <a:rPr lang="en-US" dirty="0" smtClean="0"/>
                  <a:t>Information set decoding algorithms find </a:t>
                </a:r>
                <a:r>
                  <a:rPr lang="en-US" b="1" i="1" dirty="0" smtClean="0"/>
                  <a:t>low weight vectors</a:t>
                </a:r>
                <a:r>
                  <a:rPr lang="en-US" dirty="0" smtClean="0"/>
                  <a:t> in the </a:t>
                </a:r>
                <a:r>
                  <a:rPr lang="en-US" b="1" i="1" dirty="0" smtClean="0"/>
                  <a:t>row space</a:t>
                </a:r>
                <a:r>
                  <a:rPr lang="en-US" b="1" dirty="0" smtClean="0"/>
                  <a:t> </a:t>
                </a:r>
                <a:r>
                  <a:rPr lang="en-US" dirty="0" smtClean="0"/>
                  <a:t>of a matrix</a:t>
                </a:r>
              </a:p>
              <a:p>
                <a:endParaRPr lang="en-US" dirty="0" smtClean="0"/>
              </a:p>
              <a:p>
                <a:r>
                  <a:rPr lang="en-US" dirty="0" smtClean="0"/>
                  <a:t>Can be applied to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𝐺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𝑝𝑢𝑏</m:t>
                        </m:r>
                      </m:sub>
                    </m:sSub>
                  </m:oMath>
                </a14:m>
                <a:r>
                  <a:rPr lang="en-US" dirty="0" smtClean="0"/>
                  <a:t> or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𝐻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𝑝𝑢𝑏</m:t>
                        </m:r>
                      </m:sub>
                    </m:sSub>
                  </m:oMath>
                </a14:m>
                <a:r>
                  <a:rPr lang="en-US" dirty="0" smtClean="0"/>
                  <a:t>.</a:t>
                </a:r>
              </a:p>
              <a:p>
                <a:endParaRPr lang="en-US" dirty="0" smtClean="0"/>
              </a:p>
              <a:p>
                <a:r>
                  <a:rPr lang="en-US" dirty="0" smtClean="0"/>
                  <a:t>Note that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𝐺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𝑝𝑢𝑏</m:t>
                        </m:r>
                      </m:sub>
                    </m:sSub>
                  </m:oMath>
                </a14:m>
                <a:r>
                  <a:rPr lang="en-US" dirty="0" smtClean="0"/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𝐻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𝑝𝑢𝑏</m:t>
                        </m:r>
                      </m:sub>
                    </m:sSub>
                  </m:oMath>
                </a14:m>
                <a:r>
                  <a:rPr lang="en-US" dirty="0" smtClean="0"/>
                  <a:t> have the same row spaces as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𝐺</m:t>
                    </m:r>
                  </m:oMath>
                </a14:m>
                <a:r>
                  <a:rPr lang="en-US" dirty="0" smtClean="0"/>
                  <a:t> and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𝐻</m:t>
                    </m:r>
                  </m:oMath>
                </a14:m>
                <a:r>
                  <a:rPr lang="en-US" dirty="0" smtClean="0"/>
                  <a:t> up to a Permutation.</a:t>
                </a:r>
              </a:p>
              <a:p>
                <a:pPr marL="457200" lvl="1" indent="0">
                  <a:buNone/>
                </a:pPr>
                <a:endParaRPr lang="en-US" b="0" i="1" dirty="0" smtClean="0">
                  <a:latin typeface="Cambria Math"/>
                </a:endParaRPr>
              </a:p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𝑤𝑡</m:t>
                      </m:r>
                      <m:r>
                        <a:rPr lang="en-US" b="0" i="1" smtClean="0">
                          <a:latin typeface="Cambria Math"/>
                        </a:rPr>
                        <m:t>.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𝑣𝐺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</a:rPr>
                        <m:t>𝑤𝑡</m:t>
                      </m:r>
                      <m:r>
                        <a:rPr lang="en-US" b="0" i="1" smtClean="0">
                          <a:latin typeface="Cambria Math"/>
                        </a:rPr>
                        <m:t>.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𝑣𝐺𝑃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</a:rPr>
                        <m:t>𝑤𝑡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𝑣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𝑆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−1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/>
                            </a:rPr>
                            <m:t>𝑆𝐺𝑃</m:t>
                          </m:r>
                        </m:e>
                      </m:d>
                      <m:r>
                        <a:rPr lang="en-US" i="1">
                          <a:latin typeface="Cambria Math"/>
                        </a:rPr>
                        <m:t>=</m:t>
                      </m:r>
                      <m:r>
                        <a:rPr lang="en-US" i="1">
                          <a:latin typeface="Cambria Math"/>
                        </a:rPr>
                        <m:t>𝑤𝑡</m:t>
                      </m:r>
                      <m:r>
                        <a:rPr lang="en-US" i="1">
                          <a:latin typeface="Cambria Math"/>
                        </a:rPr>
                        <m:t>(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/>
                            </a:rPr>
                            <m:t>𝑣</m:t>
                          </m:r>
                          <m:sSup>
                            <m:sSup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𝑆</m:t>
                              </m:r>
                            </m:e>
                            <m:sup>
                              <m:r>
                                <a:rPr lang="en-US" i="1">
                                  <a:latin typeface="Cambria Math"/>
                                </a:rPr>
                                <m:t>−1</m:t>
                              </m:r>
                            </m:sup>
                          </m:sSup>
                        </m:e>
                      </m:d>
                      <m:sSub>
                        <m:sSubPr>
                          <m:ctrlPr>
                            <a:rPr lang="en-US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𝐺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𝑝𝑢𝑏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dirty="0" smtClean="0"/>
              </a:p>
              <a:p>
                <a:pPr marL="457200" lvl="1" indent="0">
                  <a:buNone/>
                </a:pPr>
                <a:endParaRPr lang="en-US" i="1" dirty="0" smtClean="0">
                  <a:latin typeface="Cambria Math"/>
                </a:endParaRPr>
              </a:p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𝑤𝑡</m:t>
                      </m:r>
                      <m:r>
                        <a:rPr lang="en-US" i="1">
                          <a:latin typeface="Cambria Math"/>
                        </a:rPr>
                        <m:t>.</m:t>
                      </m:r>
                      <m:d>
                        <m:dPr>
                          <m:ctrlPr>
                            <a:rPr lang="en-US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/>
                            </a:rPr>
                            <m:t>𝑣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𝐻</m:t>
                          </m:r>
                        </m:e>
                      </m:d>
                      <m:r>
                        <a:rPr lang="en-US" i="1">
                          <a:latin typeface="Cambria Math"/>
                        </a:rPr>
                        <m:t>=</m:t>
                      </m:r>
                      <m:r>
                        <a:rPr lang="en-US" i="1">
                          <a:latin typeface="Cambria Math"/>
                        </a:rPr>
                        <m:t>𝑤𝑡</m:t>
                      </m:r>
                      <m:r>
                        <a:rPr lang="en-US" i="1">
                          <a:latin typeface="Cambria Math"/>
                        </a:rPr>
                        <m:t>.</m:t>
                      </m:r>
                      <m:d>
                        <m:dPr>
                          <m:ctrlPr>
                            <a:rPr lang="en-US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/>
                            </a:rPr>
                            <m:t>𝑣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𝐻</m:t>
                          </m:r>
                          <m:r>
                            <a:rPr lang="en-US" i="1">
                              <a:latin typeface="Cambria Math"/>
                            </a:rPr>
                            <m:t>𝑃</m:t>
                          </m:r>
                        </m:e>
                      </m:d>
                      <m:r>
                        <a:rPr lang="en-US" i="1">
                          <a:latin typeface="Cambria Math"/>
                        </a:rPr>
                        <m:t>=</m:t>
                      </m:r>
                      <m:r>
                        <a:rPr lang="en-US" i="1">
                          <a:latin typeface="Cambria Math"/>
                        </a:rPr>
                        <m:t>𝑤𝑡</m:t>
                      </m:r>
                      <m:d>
                        <m:dPr>
                          <m:ctrlPr>
                            <a:rPr lang="en-US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/>
                            </a:rPr>
                            <m:t>𝑣</m:t>
                          </m:r>
                          <m:sSup>
                            <m:sSup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𝑆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′</m:t>
                              </m:r>
                            </m:e>
                            <m:sup>
                              <m:r>
                                <a:rPr lang="en-US" i="1">
                                  <a:latin typeface="Cambria Math"/>
                                </a:rPr>
                                <m:t>−1</m:t>
                              </m:r>
                            </m:sup>
                          </m:sSup>
                          <m:r>
                            <a:rPr lang="en-US" i="1">
                              <a:latin typeface="Cambria Math"/>
                            </a:rPr>
                            <m:t>𝑆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′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𝐻𝑃</m:t>
                          </m:r>
                        </m:e>
                      </m:d>
                      <m:r>
                        <a:rPr lang="en-US" i="1">
                          <a:latin typeface="Cambria Math"/>
                        </a:rPr>
                        <m:t>=</m:t>
                      </m:r>
                      <m:r>
                        <a:rPr lang="en-US" i="1">
                          <a:latin typeface="Cambria Math"/>
                        </a:rPr>
                        <m:t>𝑤𝑡</m:t>
                      </m:r>
                      <m:r>
                        <a:rPr lang="en-US" i="1">
                          <a:latin typeface="Cambria Math"/>
                        </a:rPr>
                        <m:t>(</m:t>
                      </m:r>
                      <m:d>
                        <m:dPr>
                          <m:ctrlPr>
                            <a:rPr lang="en-US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/>
                            </a:rPr>
                            <m:t>𝑣</m:t>
                          </m:r>
                          <m:sSup>
                            <m:sSup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𝑆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′</m:t>
                              </m:r>
                            </m:e>
                            <m:sup>
                              <m:r>
                                <a:rPr lang="en-US" i="1">
                                  <a:latin typeface="Cambria Math"/>
                                </a:rPr>
                                <m:t>−1</m:t>
                              </m:r>
                            </m:sup>
                          </m:sSup>
                        </m:e>
                      </m:d>
                      <m:sSub>
                        <m:sSubPr>
                          <m:ctrlPr>
                            <a:rPr lang="en-US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𝐻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𝑝𝑢𝑏</m:t>
                          </m:r>
                        </m:sub>
                      </m:sSub>
                      <m:r>
                        <a:rPr lang="en-US" i="1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  <a:p>
                <a:pPr marL="457200" lvl="1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037" t="-242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4C7B8-321B-4404-95AF-CFFE34FF9528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946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Where are the low-weight targets?</a:t>
            </a: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0650" y="1828800"/>
            <a:ext cx="5295900" cy="1657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Bevel 8"/>
          <p:cNvSpPr/>
          <p:nvPr/>
        </p:nvSpPr>
        <p:spPr>
          <a:xfrm>
            <a:off x="2209800" y="3048000"/>
            <a:ext cx="4038600" cy="228600"/>
          </a:xfrm>
          <a:prstGeom prst="bevel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6934200" y="2286000"/>
            <a:ext cx="1600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This has to be small for signature</a:t>
            </a:r>
            <a:endParaRPr lang="en-US" dirty="0"/>
          </a:p>
        </p:txBody>
      </p:sp>
      <p:cxnSp>
        <p:nvCxnSpPr>
          <p:cNvPr id="16" name="Straight Arrow Connector 15"/>
          <p:cNvCxnSpPr/>
          <p:nvPr/>
        </p:nvCxnSpPr>
        <p:spPr>
          <a:xfrm flipH="1">
            <a:off x="6324600" y="2590800"/>
            <a:ext cx="4572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7057292" y="4151435"/>
            <a:ext cx="1447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This has to be small for encryption</a:t>
            </a:r>
            <a:endParaRPr lang="en-US" dirty="0"/>
          </a:p>
        </p:txBody>
      </p:sp>
      <p:cxnSp>
        <p:nvCxnSpPr>
          <p:cNvPr id="23" name="Straight Arrow Connector 22"/>
          <p:cNvCxnSpPr/>
          <p:nvPr/>
        </p:nvCxnSpPr>
        <p:spPr>
          <a:xfrm flipH="1" flipV="1">
            <a:off x="6454794" y="4136781"/>
            <a:ext cx="540952" cy="43521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5" name="Picture 24" descr="McEsSig.pdf - Adobe Reader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67" t="28302" r="3448" b="20755"/>
          <a:stretch/>
        </p:blipFill>
        <p:spPr>
          <a:xfrm>
            <a:off x="2057400" y="3886200"/>
            <a:ext cx="4212756" cy="2274888"/>
          </a:xfrm>
          <a:prstGeom prst="rect">
            <a:avLst/>
          </a:prstGeom>
        </p:spPr>
      </p:pic>
      <p:sp>
        <p:nvSpPr>
          <p:cNvPr id="10" name="Bevel 9"/>
          <p:cNvSpPr/>
          <p:nvPr/>
        </p:nvSpPr>
        <p:spPr>
          <a:xfrm>
            <a:off x="2278448" y="4022481"/>
            <a:ext cx="4114800" cy="228600"/>
          </a:xfrm>
          <a:prstGeom prst="bevel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1917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Once we have low weight vectors, then what?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77500" lnSpcReduction="20000"/>
              </a:bodyPr>
              <a:lstStyle/>
              <a:p>
                <a:r>
                  <a:rPr lang="en-US" dirty="0" smtClean="0"/>
                  <a:t>The nonzero bits of low weight vectors all come from the same columns in the private matrix</a:t>
                </a:r>
              </a:p>
              <a:p>
                <a:pPr lvl="1"/>
                <a:r>
                  <a:rPr lang="en-US" dirty="0" smtClean="0"/>
                  <a:t>Encryption</a:t>
                </a:r>
              </a:p>
              <a:p>
                <a:pPr lvl="2"/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𝐻</m:t>
                    </m:r>
                  </m:oMath>
                </a14:m>
                <a:r>
                  <a:rPr lang="en-US" dirty="0" smtClean="0"/>
                  <a:t>: Columns 0, …,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/>
                          </a:rPr>
                          <m:t>𝑘</m:t>
                        </m:r>
                      </m:e>
                      <m:sub>
                        <m:r>
                          <a:rPr lang="en-US" b="0" i="1" dirty="0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b="0" i="1" dirty="0" smtClean="0">
                        <a:latin typeface="Cambria Math"/>
                      </a:rPr>
                      <m:t>−1</m:t>
                    </m:r>
                    <m:r>
                      <a:rPr lang="en-US" b="0" i="0" dirty="0" smtClean="0">
                        <a:latin typeface="Cambria Math"/>
                      </a:rPr>
                      <m:t>;</m:t>
                    </m:r>
                  </m:oMath>
                </a14:m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latin typeface="Cambria Math"/>
                      </a:rPr>
                      <m:t>𝑘</m:t>
                    </m:r>
                    <m:r>
                      <a:rPr lang="en-US" b="0" i="1" dirty="0" smtClean="0">
                        <a:latin typeface="Cambria Math"/>
                      </a:rPr>
                      <m:t>,</m:t>
                    </m:r>
                  </m:oMath>
                </a14:m>
                <a:r>
                  <a:rPr lang="en-US" dirty="0" smtClean="0"/>
                  <a:t> …,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𝑘</m:t>
                    </m:r>
                    <m:r>
                      <a:rPr lang="en-US" b="0" i="1" smtClean="0">
                        <a:latin typeface="Cambria Math"/>
                      </a:rPr>
                      <m:t>+</m:t>
                    </m:r>
                    <m:r>
                      <a:rPr lang="en-US" b="0" i="0" smtClean="0">
                        <a:latin typeface="Cambria Math"/>
                      </a:rPr>
                      <m:t> 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𝑛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endParaRPr lang="en-US" dirty="0" smtClean="0"/>
              </a:p>
              <a:p>
                <a:pPr lvl="1"/>
                <a:r>
                  <a:rPr lang="en-US" dirty="0" smtClean="0"/>
                  <a:t>Signature</a:t>
                </a:r>
              </a:p>
              <a:p>
                <a:pPr lvl="2"/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𝐺</m:t>
                    </m:r>
                  </m:oMath>
                </a14:m>
                <a:r>
                  <a:rPr lang="en-US" dirty="0" smtClean="0"/>
                  <a:t>: Columns </a:t>
                </a:r>
                <a:r>
                  <a:rPr lang="en-US" dirty="0"/>
                  <a:t>0, …,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/>
                          </a:rPr>
                          <m:t>𝑘</m:t>
                        </m:r>
                      </m:e>
                      <m:sub>
                        <m:r>
                          <a:rPr lang="en-US" i="1" dirty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i="1" dirty="0">
                        <a:latin typeface="Cambria Math"/>
                      </a:rPr>
                      <m:t>−1</m:t>
                    </m:r>
                    <m:r>
                      <a:rPr lang="en-US" b="0" i="0" dirty="0" smtClean="0">
                        <a:latin typeface="Cambria Math"/>
                      </a:rPr>
                      <m:t>;</m:t>
                    </m:r>
                  </m:oMath>
                </a14:m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𝑛</m:t>
                    </m:r>
                    <m:r>
                      <a:rPr lang="en-US" b="0" i="1" smtClean="0">
                        <a:latin typeface="Cambria Math"/>
                      </a:rPr>
                      <m:t>−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𝑛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𝑤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, …, </m:t>
                    </m:r>
                    <m:r>
                      <a:rPr lang="en-US" b="0" i="1" smtClean="0">
                        <a:latin typeface="Cambria Math"/>
                      </a:rPr>
                      <m:t>𝑛</m:t>
                    </m:r>
                    <m:r>
                      <a:rPr lang="en-US" b="0" i="1" smtClean="0">
                        <a:latin typeface="Cambria Math"/>
                      </a:rPr>
                      <m:t>−1</m:t>
                    </m:r>
                  </m:oMath>
                </a14:m>
                <a:endParaRPr lang="en-US" dirty="0" smtClean="0"/>
              </a:p>
              <a:p>
                <a:endParaRPr lang="en-US" dirty="0" smtClean="0"/>
              </a:p>
              <a:p>
                <a:r>
                  <a:rPr lang="en-US" dirty="0" smtClean="0"/>
                  <a:t>The nonzero bits of the low weight vectors will therefore come from the images of these columns under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𝑃</m:t>
                    </m:r>
                  </m:oMath>
                </a14:m>
                <a:endParaRPr lang="en-US" dirty="0" smtClean="0"/>
              </a:p>
              <a:p>
                <a:endParaRPr lang="en-US" dirty="0" smtClean="0"/>
              </a:p>
              <a:p>
                <a:r>
                  <a:rPr lang="en-US" dirty="0" smtClean="0"/>
                  <a:t>So, we can simply find these columns and lop them off.</a:t>
                </a:r>
              </a:p>
              <a:p>
                <a:pPr lvl="1"/>
                <a:r>
                  <a:rPr lang="en-US" dirty="0" smtClean="0"/>
                  <a:t>The result is a smaller matrix of the same form we started with. </a:t>
                </a:r>
              </a:p>
              <a:p>
                <a:pPr lvl="1"/>
                <a:r>
                  <a:rPr lang="en-US" dirty="0" smtClean="0"/>
                  <a:t>Repeating the process is generally easier.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037" t="-2426" r="-222" b="-10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5349627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Detecting the Structure through Statistics.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1026" name="Picture 2" descr="C:\Users\rperlner\AppData\Local\Microsoft\Windows\Temporary Internet Files\Content.Outlook\1DQ7SH0U\histogram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25" t="1" r="971" b="3265"/>
          <a:stretch/>
        </p:blipFill>
        <p:spPr bwMode="auto">
          <a:xfrm>
            <a:off x="1295400" y="1417639"/>
            <a:ext cx="7315200" cy="25447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1295400" y="4191000"/>
            <a:ext cx="452927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295400" y="4419600"/>
            <a:ext cx="6858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295400" y="5092581"/>
            <a:ext cx="10668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2438400" y="4229100"/>
            <a:ext cx="0" cy="1905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Left Bracket 8"/>
          <p:cNvSpPr/>
          <p:nvPr/>
        </p:nvSpPr>
        <p:spPr>
          <a:xfrm>
            <a:off x="1143000" y="4191000"/>
            <a:ext cx="76200" cy="1981200"/>
          </a:xfrm>
          <a:prstGeom prst="lef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2491811" y="4213350"/>
            <a:ext cx="2765989" cy="87923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5839626" y="5257800"/>
            <a:ext cx="2667000" cy="8763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5257800" y="4907915"/>
                <a:ext cx="4572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𝐼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𝑛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−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𝑘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57800" y="4907915"/>
                <a:ext cx="457200" cy="369332"/>
              </a:xfrm>
              <a:prstGeom prst="rect">
                <a:avLst/>
              </a:prstGeom>
              <a:blipFill rotWithShape="1">
                <a:blip r:embed="rId3"/>
                <a:stretch>
                  <a:fillRect r="-22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Right Bracket 12"/>
          <p:cNvSpPr/>
          <p:nvPr/>
        </p:nvSpPr>
        <p:spPr>
          <a:xfrm>
            <a:off x="8534400" y="4213350"/>
            <a:ext cx="45719" cy="1958850"/>
          </a:xfrm>
          <a:prstGeom prst="righ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>
            <a:off x="1367327" y="4741902"/>
            <a:ext cx="0" cy="1788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676400" y="4753392"/>
            <a:ext cx="0" cy="1788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1981200" y="4741902"/>
            <a:ext cx="0" cy="1788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457200" y="4920734"/>
                <a:ext cx="762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𝐻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4920734"/>
                <a:ext cx="762000" cy="36933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3"/>
          <p:cNvSpPr/>
          <p:nvPr/>
        </p:nvSpPr>
        <p:spPr>
          <a:xfrm>
            <a:off x="2426677" y="3935475"/>
            <a:ext cx="457200" cy="152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4015154" y="3935475"/>
            <a:ext cx="304800" cy="152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5257800" y="3935475"/>
            <a:ext cx="304800" cy="18961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3874805" y="3935475"/>
            <a:ext cx="304800" cy="152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5495192" y="3947938"/>
            <a:ext cx="304800" cy="152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6748096" y="3935475"/>
            <a:ext cx="1786304" cy="16486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5302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Removing The Columns</a:t>
            </a: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0650" y="1828800"/>
            <a:ext cx="5295900" cy="1657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Bevel 8"/>
          <p:cNvSpPr/>
          <p:nvPr/>
        </p:nvSpPr>
        <p:spPr>
          <a:xfrm>
            <a:off x="2209800" y="3048000"/>
            <a:ext cx="4038600" cy="228600"/>
          </a:xfrm>
          <a:prstGeom prst="bevel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Bevel 11"/>
          <p:cNvSpPr/>
          <p:nvPr/>
        </p:nvSpPr>
        <p:spPr>
          <a:xfrm>
            <a:off x="3352800" y="1981200"/>
            <a:ext cx="342900" cy="1371600"/>
          </a:xfrm>
          <a:prstGeom prst="bevel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Bevel 20"/>
          <p:cNvSpPr/>
          <p:nvPr/>
        </p:nvSpPr>
        <p:spPr>
          <a:xfrm>
            <a:off x="4953000" y="1981200"/>
            <a:ext cx="1295400" cy="1371600"/>
          </a:xfrm>
          <a:prstGeom prst="bevel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3" name="Picture 22" descr="McEsSig.pdf - Adobe Reader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67" t="28302" r="3448" b="20755"/>
          <a:stretch/>
        </p:blipFill>
        <p:spPr>
          <a:xfrm>
            <a:off x="2057400" y="3886200"/>
            <a:ext cx="4212756" cy="2274888"/>
          </a:xfrm>
          <a:prstGeom prst="rect">
            <a:avLst/>
          </a:prstGeom>
        </p:spPr>
      </p:pic>
      <p:sp>
        <p:nvSpPr>
          <p:cNvPr id="10" name="Bevel 9"/>
          <p:cNvSpPr/>
          <p:nvPr/>
        </p:nvSpPr>
        <p:spPr>
          <a:xfrm>
            <a:off x="2224454" y="4038600"/>
            <a:ext cx="4045702" cy="228600"/>
          </a:xfrm>
          <a:prstGeom prst="bevel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Bevel 2"/>
          <p:cNvSpPr/>
          <p:nvPr/>
        </p:nvSpPr>
        <p:spPr>
          <a:xfrm>
            <a:off x="2743200" y="3886200"/>
            <a:ext cx="381000" cy="2362200"/>
          </a:xfrm>
          <a:prstGeom prst="bevel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Bevel 6"/>
          <p:cNvSpPr/>
          <p:nvPr/>
        </p:nvSpPr>
        <p:spPr>
          <a:xfrm>
            <a:off x="4062244" y="3886200"/>
            <a:ext cx="281156" cy="2362200"/>
          </a:xfrm>
          <a:prstGeom prst="bevel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6478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Generic information set decoding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514350" indent="-514350">
                  <a:buFont typeface="+mj-lt"/>
                  <a:buAutoNum type="arabicPeriod"/>
                </a:pPr>
                <a:r>
                  <a:rPr lang="en-US" dirty="0" smtClean="0"/>
                  <a:t>Permute the columns of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𝐻</m:t>
                    </m:r>
                    <m:r>
                      <a:rPr lang="en-US" i="1" baseline="-25000" dirty="0" err="1" smtClean="0">
                        <a:latin typeface="Cambria Math"/>
                      </a:rPr>
                      <m:t>𝑝𝑢𝑏</m:t>
                    </m:r>
                  </m:oMath>
                </a14:m>
                <a:endParaRPr lang="en-US" baseline="-25000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𝐻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𝑝𝑢𝑏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𝑝𝑢𝑏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US" b="0" i="1" smtClean="0">
                          <a:latin typeface="Cambria Math"/>
                        </a:rPr>
                        <m:t>′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</m:d>
                    </m:oMath>
                  </m:oMathPara>
                </a14:m>
                <a:endParaRPr lang="en-US" b="0" dirty="0" smtClean="0"/>
              </a:p>
              <a:p>
                <a:pPr marL="0" indent="0">
                  <a:buNone/>
                </a:pPr>
                <a:r>
                  <a:rPr lang="en-US" dirty="0" smtClean="0"/>
                  <a:t>2. Check that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𝐴</m:t>
                    </m:r>
                  </m:oMath>
                </a14:m>
                <a:r>
                  <a:rPr lang="en-US" dirty="0" smtClean="0"/>
                  <a:t> is invertible</a:t>
                </a:r>
              </a:p>
              <a:p>
                <a:pPr marL="0" indent="0">
                  <a:buNone/>
                </a:pPr>
                <a:r>
                  <a:rPr lang="en-US" dirty="0" smtClean="0"/>
                  <a:t>3. Left multiply by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𝐴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US" dirty="0" smtClean="0"/>
                  <a:t>.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𝑀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𝐻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𝑝𝑢𝑏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=(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𝐼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|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𝑄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dirty="0" smtClean="0"/>
              </a:p>
              <a:p>
                <a:pPr marL="0" indent="0">
                  <a:buNone/>
                </a:pPr>
                <a:r>
                  <a:rPr lang="en-US" dirty="0" smtClean="0"/>
                  <a:t>4. Check for low weight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𝑥</m:t>
                    </m:r>
                    <m:r>
                      <a:rPr lang="en-US" i="1" dirty="0" smtClean="0">
                        <a:latin typeface="Cambria Math"/>
                      </a:rPr>
                      <m:t>’ </m:t>
                    </m:r>
                  </m:oMath>
                </a14:m>
                <a:r>
                  <a:rPr lang="en-US" dirty="0" smtClean="0"/>
                  <a:t>in </a:t>
                </a:r>
                <a:r>
                  <a:rPr lang="en-US" dirty="0" err="1" smtClean="0"/>
                  <a:t>rowspace</a:t>
                </a:r>
                <a:r>
                  <a:rPr lang="en-US" dirty="0" smtClean="0"/>
                  <a:t> of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𝑀</m:t>
                    </m:r>
                  </m:oMath>
                </a14:m>
                <a:endParaRPr lang="en-US" i="1" dirty="0" smtClean="0"/>
              </a:p>
              <a:p>
                <a:pPr lvl="1"/>
                <a:r>
                  <a:rPr lang="en-US" i="1" dirty="0" smtClean="0"/>
                  <a:t> </a:t>
                </a:r>
                <a:r>
                  <a:rPr lang="en-US" dirty="0" smtClean="0"/>
                  <a:t>Check weight of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𝑥</m:t>
                    </m:r>
                    <m:r>
                      <a:rPr lang="en-US" b="0" i="1" dirty="0" smtClean="0">
                        <a:latin typeface="Cambria Math"/>
                      </a:rPr>
                      <m:t>′</m:t>
                    </m:r>
                    <m:r>
                      <a:rPr lang="en-US" i="1" dirty="0" smtClean="0">
                        <a:latin typeface="Cambria Math"/>
                      </a:rPr>
                      <m:t>=</m:t>
                    </m:r>
                    <m:r>
                      <a:rPr lang="en-US" i="1" dirty="0" err="1" smtClean="0">
                        <a:latin typeface="Cambria Math"/>
                      </a:rPr>
                      <m:t>𝑣𝑀</m:t>
                    </m:r>
                  </m:oMath>
                </a14:m>
                <a:r>
                  <a:rPr lang="en-US" i="1" dirty="0" smtClean="0"/>
                  <a:t>.</a:t>
                </a:r>
              </a:p>
              <a:p>
                <a:pPr lvl="1"/>
                <a:r>
                  <a:rPr lang="en-US" dirty="0" smtClean="0"/>
                  <a:t> If low, return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𝑥</m:t>
                    </m:r>
                    <m:r>
                      <a:rPr lang="en-US" i="1" dirty="0" smtClean="0">
                        <a:latin typeface="Cambria Math"/>
                      </a:rPr>
                      <m:t>=</m:t>
                    </m:r>
                    <m:r>
                      <a:rPr lang="en-US" b="0" i="1" dirty="0" smtClean="0">
                        <a:latin typeface="Cambria Math"/>
                      </a:rPr>
                      <m:t>𝑣𝑀</m:t>
                    </m:r>
                    <m:sSup>
                      <m:sSupPr>
                        <m:ctrlPr>
                          <a:rPr lang="en-US" b="0" i="1" dirty="0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dirty="0" smtClean="0">
                            <a:latin typeface="Cambria Math"/>
                          </a:rPr>
                          <m:t>𝑃</m:t>
                        </m:r>
                        <m:r>
                          <a:rPr lang="en-US" b="0" i="1" dirty="0" smtClean="0">
                            <a:latin typeface="Cambria Math"/>
                          </a:rPr>
                          <m:t>′</m:t>
                        </m:r>
                      </m:e>
                      <m:sup>
                        <m:r>
                          <a:rPr lang="en-US" b="0" i="1" dirty="0" smtClean="0">
                            <a:latin typeface="Cambria Math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US" dirty="0" smtClean="0"/>
                  <a:t>.</a:t>
                </a:r>
                <a:endParaRPr lang="en-US" i="1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926" t="-1887" b="-148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4C7B8-321B-4404-95AF-CFFE34FF9528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9032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does this work?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i="1" dirty="0" smtClean="0"/>
              <a:t>H</a:t>
            </a:r>
            <a:r>
              <a:rPr lang="en-US" sz="2800" dirty="0" smtClean="0"/>
              <a:t>’= </a:t>
            </a:r>
            <a:r>
              <a:rPr lang="en-US" sz="2800" i="1" dirty="0" smtClean="0"/>
              <a:t>HPP’</a:t>
            </a:r>
            <a:r>
              <a:rPr lang="en-US" sz="2800" dirty="0" smtClean="0"/>
              <a:t>, </a:t>
            </a:r>
            <a:r>
              <a:rPr lang="en-US" sz="2800" i="1" dirty="0" err="1" smtClean="0"/>
              <a:t>H’</a:t>
            </a:r>
            <a:r>
              <a:rPr lang="en-US" sz="2800" baseline="-25000" dirty="0" err="1" smtClean="0"/>
              <a:t>pub</a:t>
            </a:r>
            <a:r>
              <a:rPr lang="en-US" sz="2800" dirty="0" smtClean="0"/>
              <a:t>, </a:t>
            </a:r>
            <a:r>
              <a:rPr lang="en-US" sz="2800" i="1" dirty="0" smtClean="0"/>
              <a:t>M</a:t>
            </a:r>
            <a:r>
              <a:rPr lang="en-US" sz="2800" dirty="0" smtClean="0"/>
              <a:t> all have the same </a:t>
            </a:r>
            <a:r>
              <a:rPr lang="en-US" sz="2800" dirty="0" err="1" smtClean="0"/>
              <a:t>rowspace</a:t>
            </a:r>
            <a:endParaRPr lang="en-US" sz="2800" dirty="0" smtClean="0"/>
          </a:p>
          <a:p>
            <a:endParaRPr lang="en-US" sz="2800" dirty="0"/>
          </a:p>
          <a:p>
            <a:r>
              <a:rPr lang="en-US" sz="2800" i="1" dirty="0" err="1" smtClean="0"/>
              <a:t>vM</a:t>
            </a:r>
            <a:r>
              <a:rPr lang="en-US" sz="2800" dirty="0" smtClean="0"/>
              <a:t> is the unique element of that </a:t>
            </a:r>
            <a:r>
              <a:rPr lang="en-US" sz="2800" dirty="0" err="1" smtClean="0"/>
              <a:t>rowspace</a:t>
            </a:r>
            <a:r>
              <a:rPr lang="en-US" sz="2800" dirty="0" smtClean="0"/>
              <a:t> with prefix </a:t>
            </a:r>
            <a:r>
              <a:rPr lang="en-US" sz="2800" i="1" dirty="0" smtClean="0"/>
              <a:t>v</a:t>
            </a:r>
            <a:endParaRPr lang="en-US" sz="2800" dirty="0" smtClean="0"/>
          </a:p>
          <a:p>
            <a:endParaRPr lang="en-US" sz="2400" dirty="0"/>
          </a:p>
          <a:p>
            <a:r>
              <a:rPr lang="en-US" sz="2800" i="1" dirty="0" smtClean="0"/>
              <a:t>v</a:t>
            </a:r>
            <a:r>
              <a:rPr lang="en-US" sz="2800" dirty="0" smtClean="0"/>
              <a:t> is a guess for  the first </a:t>
            </a:r>
            <a:r>
              <a:rPr lang="en-US" sz="2800" i="1" dirty="0" smtClean="0"/>
              <a:t>n-k</a:t>
            </a:r>
            <a:r>
              <a:rPr lang="en-US" sz="2800" dirty="0" smtClean="0"/>
              <a:t> bits (IS) of </a:t>
            </a:r>
            <a:r>
              <a:rPr lang="en-US" sz="2800" i="1" dirty="0" err="1" smtClean="0"/>
              <a:t>hPP</a:t>
            </a:r>
            <a:r>
              <a:rPr lang="en-US" sz="2800" i="1" dirty="0" smtClean="0"/>
              <a:t>’</a:t>
            </a:r>
            <a:endParaRPr lang="en-US" sz="2800" dirty="0"/>
          </a:p>
          <a:p>
            <a:pPr lvl="1"/>
            <a:r>
              <a:rPr lang="en-US" sz="2400" i="1" dirty="0" smtClean="0"/>
              <a:t>h </a:t>
            </a:r>
            <a:r>
              <a:rPr lang="en-US" sz="2400" dirty="0" smtClean="0"/>
              <a:t>is a low weight element of the </a:t>
            </a:r>
            <a:r>
              <a:rPr lang="en-US" sz="2400" dirty="0" err="1" smtClean="0"/>
              <a:t>rowspace</a:t>
            </a:r>
            <a:r>
              <a:rPr lang="en-US" sz="2400" dirty="0" smtClean="0"/>
              <a:t> of </a:t>
            </a:r>
            <a:r>
              <a:rPr lang="en-US" sz="2400" i="1" dirty="0" smtClean="0"/>
              <a:t>H</a:t>
            </a:r>
          </a:p>
          <a:p>
            <a:endParaRPr lang="en-US" i="1" dirty="0" smtClean="0"/>
          </a:p>
          <a:p>
            <a:r>
              <a:rPr lang="en-US" sz="2800" dirty="0" smtClean="0"/>
              <a:t>Best guess: </a:t>
            </a:r>
            <a:r>
              <a:rPr lang="en-US" sz="2800" i="1" dirty="0" smtClean="0"/>
              <a:t>(almost) all zeroes</a:t>
            </a:r>
          </a:p>
          <a:p>
            <a:pPr lvl="1"/>
            <a:r>
              <a:rPr lang="en-US" sz="2400" dirty="0" smtClean="0"/>
              <a:t>All zeroes won’t work, since 0</a:t>
            </a:r>
            <a:r>
              <a:rPr lang="en-US" sz="2400" i="1" dirty="0" smtClean="0"/>
              <a:t>M = </a:t>
            </a:r>
            <a:r>
              <a:rPr lang="en-US" sz="2400" dirty="0" smtClean="0"/>
              <a:t>0</a:t>
            </a:r>
          </a:p>
          <a:p>
            <a:pPr lvl="1"/>
            <a:endParaRPr lang="en-US" dirty="0"/>
          </a:p>
          <a:p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4C7B8-321B-4404-95AF-CFFE34FF9528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5947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smtClean="0"/>
              <a:t>“</a:t>
            </a:r>
            <a:r>
              <a:rPr lang="en-US" dirty="0" err="1" smtClean="0"/>
              <a:t>McEliece</a:t>
            </a:r>
            <a:r>
              <a:rPr lang="en-US" dirty="0" smtClean="0"/>
              <a:t> in the World of Escher”                                                                        [</a:t>
            </a:r>
            <a:r>
              <a:rPr lang="en-US" dirty="0" err="1" smtClean="0"/>
              <a:t>Gligoroski</a:t>
            </a:r>
            <a:r>
              <a:rPr lang="en-US" dirty="0" smtClean="0"/>
              <a:t>, </a:t>
            </a:r>
            <a:r>
              <a:rPr lang="en-US" dirty="0" err="1" smtClean="0"/>
              <a:t>Samardjiska</a:t>
            </a:r>
            <a:r>
              <a:rPr lang="en-US" dirty="0" smtClean="0"/>
              <a:t>, Jacobsen, </a:t>
            </a:r>
            <a:r>
              <a:rPr lang="en-US" dirty="0" err="1" smtClean="0"/>
              <a:t>Bezzateev</a:t>
            </a:r>
            <a:r>
              <a:rPr lang="en-US" dirty="0" smtClean="0"/>
              <a:t> 2014]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A </a:t>
            </a:r>
            <a:r>
              <a:rPr lang="en-US" dirty="0" err="1" smtClean="0"/>
              <a:t>McEliece</a:t>
            </a:r>
            <a:r>
              <a:rPr lang="en-US" dirty="0" smtClean="0"/>
              <a:t> variant promising encryption and signatures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New ideas:</a:t>
            </a:r>
          </a:p>
          <a:p>
            <a:pPr lvl="2"/>
            <a:r>
              <a:rPr lang="en-US" dirty="0" smtClean="0"/>
              <a:t>Error sets</a:t>
            </a:r>
          </a:p>
          <a:p>
            <a:pPr lvl="2"/>
            <a:r>
              <a:rPr lang="en-US" dirty="0" smtClean="0"/>
              <a:t>List decoding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Encryption and signature schemes:</a:t>
            </a:r>
          </a:p>
          <a:p>
            <a:pPr lvl="2"/>
            <a:r>
              <a:rPr lang="en-US" dirty="0" smtClean="0"/>
              <a:t>Private key</a:t>
            </a:r>
          </a:p>
          <a:p>
            <a:pPr lvl="2"/>
            <a:r>
              <a:rPr lang="en-US" dirty="0" smtClean="0"/>
              <a:t>Decoding algorithm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Major Results</a:t>
            </a:r>
          </a:p>
          <a:p>
            <a:pPr lvl="1"/>
            <a:r>
              <a:rPr lang="en-US" dirty="0" smtClean="0"/>
              <a:t>ISD for the error vector (signature forgery)</a:t>
            </a:r>
          </a:p>
          <a:p>
            <a:pPr lvl="1"/>
            <a:r>
              <a:rPr lang="en-US" dirty="0" smtClean="0"/>
              <a:t>ISD for the private key (key recovery for both encryption and signature)</a:t>
            </a:r>
          </a:p>
          <a:p>
            <a:endParaRPr lang="en-US" dirty="0"/>
          </a:p>
          <a:p>
            <a:r>
              <a:rPr lang="en-US" dirty="0" smtClean="0"/>
              <a:t>Countermeasures?</a:t>
            </a:r>
          </a:p>
        </p:txBody>
      </p:sp>
    </p:spTree>
    <p:extLst>
      <p:ext uri="{BB962C8B-B14F-4D97-AF65-F5344CB8AC3E}">
        <p14:creationId xmlns:p14="http://schemas.microsoft.com/office/powerpoint/2010/main" val="1169010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>
                <a:normAutofit fontScale="90000"/>
              </a:bodyPr>
              <a:lstStyle/>
              <a:p>
                <a:r>
                  <a:rPr lang="en-US" dirty="0" smtClean="0"/>
                  <a:t>Optimization 1</a:t>
                </a:r>
                <a:br>
                  <a:rPr lang="en-US" dirty="0" smtClean="0"/>
                </a:br>
                <a:r>
                  <a:rPr lang="en-US" dirty="0" smtClean="0"/>
                  <a:t>Using a nonrandom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𝑃</m:t>
                    </m:r>
                  </m:oMath>
                </a14:m>
                <a:r>
                  <a:rPr lang="en-US" dirty="0" smtClean="0"/>
                  <a:t>’</a:t>
                </a:r>
                <a:endParaRPr lang="en-US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1">
                <a:blip r:embed="rId2"/>
                <a:stretch>
                  <a:fillRect t="-17021" b="-2978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The permutation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𝑃</m:t>
                    </m:r>
                  </m:oMath>
                </a14:m>
                <a:r>
                  <a:rPr lang="en-US" dirty="0" smtClean="0"/>
                  <a:t> used to disguise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𝐺</m:t>
                    </m:r>
                  </m:oMath>
                </a14:m>
                <a:r>
                  <a:rPr lang="en-US" dirty="0" smtClean="0"/>
                  <a:t> is    non-random.</a:t>
                </a:r>
              </a:p>
              <a:p>
                <a:pPr lvl="1"/>
                <a:r>
                  <a:rPr lang="en-US" dirty="0" smtClean="0"/>
                  <a:t>It needs to keep </a:t>
                </a:r>
                <a:r>
                  <a:rPr lang="en-US" dirty="0" smtClean="0">
                    <a:latin typeface="Brush Script MT" panose="03060802040406070304" pitchFamily="66" charset="0"/>
                  </a:rPr>
                  <a:t>l</a:t>
                </a:r>
                <a:r>
                  <a:rPr lang="en-US" dirty="0" smtClean="0"/>
                  <a:t>-bit blocks of columns </a:t>
                </a:r>
                <a:r>
                  <a:rPr lang="en-US" dirty="0" smtClean="0"/>
                  <a:t>intact.</a:t>
                </a:r>
                <a:endParaRPr lang="en-US" dirty="0" smtClean="0"/>
              </a:p>
              <a:p>
                <a:endParaRPr lang="en-US" dirty="0"/>
              </a:p>
              <a:p>
                <a:r>
                  <a:rPr lang="en-US" dirty="0" smtClean="0"/>
                  <a:t>The permutation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𝑃</m:t>
                    </m:r>
                    <m:r>
                      <a:rPr lang="en-US" b="0" i="1" smtClean="0">
                        <a:latin typeface="Cambria Math"/>
                      </a:rPr>
                      <m:t>′</m:t>
                    </m:r>
                  </m:oMath>
                </a14:m>
                <a:r>
                  <a:rPr lang="en-US" dirty="0" smtClean="0"/>
                  <a:t> used for ISD should be non-random in the same way.</a:t>
                </a:r>
              </a:p>
              <a:p>
                <a:pPr lvl="1"/>
                <a:r>
                  <a:rPr lang="en-US" dirty="0" smtClean="0"/>
                  <a:t>Note that if one column in a block is in the set we want to remove, the rest are too.</a:t>
                </a: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1630" t="-1617" r="-29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8655627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" name="Picture 36" descr="McEsSig.pdf - Adobe Reader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67" t="28302" r="3448" b="20755"/>
          <a:stretch/>
        </p:blipFill>
        <p:spPr>
          <a:xfrm>
            <a:off x="4759569" y="2057400"/>
            <a:ext cx="3459452" cy="186810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Optimization 2:</a:t>
            </a:r>
            <a:br>
              <a:rPr lang="en-US" dirty="0" smtClean="0"/>
            </a:br>
            <a:r>
              <a:rPr lang="en-US" sz="2700" dirty="0" smtClean="0"/>
              <a:t>Using rank to check if we’re removing the right columns </a:t>
            </a:r>
            <a:endParaRPr lang="en-US" sz="27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 smtClean="0"/>
              <a:t>Low weight vectors don’t all come from the correct rows:</a:t>
            </a:r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r>
              <a:rPr lang="en-US" sz="2400" dirty="0" smtClean="0"/>
              <a:t>But, we can tell which is which pretty </a:t>
            </a:r>
            <a:r>
              <a:rPr lang="en-US" sz="2400" dirty="0" smtClean="0"/>
              <a:t>quickly.</a:t>
            </a:r>
            <a:endParaRPr lang="en-US" sz="2400" dirty="0" smtClean="0"/>
          </a:p>
          <a:p>
            <a:pPr lvl="1"/>
            <a:r>
              <a:rPr lang="en-US" sz="2000" dirty="0" smtClean="0"/>
              <a:t>Removing most of the highlighted columns at left will reduce the rank.</a:t>
            </a:r>
          </a:p>
          <a:p>
            <a:pPr lvl="1"/>
            <a:r>
              <a:rPr lang="en-US" sz="2000" dirty="0" smtClean="0"/>
              <a:t>Removing the same number of columns highlighted on the right won’t.</a:t>
            </a:r>
          </a:p>
          <a:p>
            <a:r>
              <a:rPr lang="en-US" sz="2400" dirty="0" smtClean="0"/>
              <a:t>And we can find the rest of the columns pretty easily too.</a:t>
            </a:r>
          </a:p>
          <a:p>
            <a:pPr lvl="1"/>
            <a:r>
              <a:rPr lang="en-US" sz="2000" dirty="0" smtClean="0"/>
              <a:t>Just check if removing a column reduces the rank more.</a:t>
            </a:r>
          </a:p>
          <a:p>
            <a:pPr lvl="1"/>
            <a:endParaRPr lang="en-US" sz="2000" dirty="0"/>
          </a:p>
        </p:txBody>
      </p:sp>
      <p:pic>
        <p:nvPicPr>
          <p:cNvPr id="35" name="Picture 34" descr="McEsSig.pdf - Adobe Reader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67" t="28302" r="3448" b="20755"/>
          <a:stretch/>
        </p:blipFill>
        <p:spPr>
          <a:xfrm>
            <a:off x="967091" y="2057400"/>
            <a:ext cx="3459452" cy="1868104"/>
          </a:xfrm>
          <a:prstGeom prst="rect">
            <a:avLst/>
          </a:prstGeom>
        </p:spPr>
      </p:pic>
      <p:sp>
        <p:nvSpPr>
          <p:cNvPr id="183" name="Bevel 182"/>
          <p:cNvSpPr/>
          <p:nvPr/>
        </p:nvSpPr>
        <p:spPr>
          <a:xfrm>
            <a:off x="1124035" y="2209800"/>
            <a:ext cx="3295565" cy="135760"/>
          </a:xfrm>
          <a:prstGeom prst="bevel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0" name="Bevel 199"/>
          <p:cNvSpPr/>
          <p:nvPr/>
        </p:nvSpPr>
        <p:spPr>
          <a:xfrm>
            <a:off x="2606308" y="2072860"/>
            <a:ext cx="181017" cy="1981200"/>
          </a:xfrm>
          <a:prstGeom prst="bevel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8" name="Bevel 197"/>
          <p:cNvSpPr/>
          <p:nvPr/>
        </p:nvSpPr>
        <p:spPr>
          <a:xfrm>
            <a:off x="1524000" y="2081762"/>
            <a:ext cx="304800" cy="1963396"/>
          </a:xfrm>
          <a:prstGeom prst="bevel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7" name="TextBox 196"/>
          <p:cNvSpPr txBox="1"/>
          <p:nvPr/>
        </p:nvSpPr>
        <p:spPr>
          <a:xfrm>
            <a:off x="4267200" y="295516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Vs.</a:t>
            </a:r>
            <a:endParaRPr lang="en-US" dirty="0"/>
          </a:p>
        </p:txBody>
      </p:sp>
      <p:sp>
        <p:nvSpPr>
          <p:cNvPr id="196" name="Bevel 195"/>
          <p:cNvSpPr/>
          <p:nvPr/>
        </p:nvSpPr>
        <p:spPr>
          <a:xfrm>
            <a:off x="4961855" y="2133600"/>
            <a:ext cx="3352800" cy="457200"/>
          </a:xfrm>
          <a:prstGeom prst="bevel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Bevel 37"/>
          <p:cNvSpPr/>
          <p:nvPr/>
        </p:nvSpPr>
        <p:spPr>
          <a:xfrm>
            <a:off x="5334000" y="2078017"/>
            <a:ext cx="457200" cy="1981200"/>
          </a:xfrm>
          <a:prstGeom prst="bevel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Bevel 38"/>
          <p:cNvSpPr/>
          <p:nvPr/>
        </p:nvSpPr>
        <p:spPr>
          <a:xfrm>
            <a:off x="6421315" y="2078017"/>
            <a:ext cx="360485" cy="1981200"/>
          </a:xfrm>
          <a:prstGeom prst="bevel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81075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Recovery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implemented the key recovery attack in SAGE on a laptop.</a:t>
            </a:r>
          </a:p>
          <a:p>
            <a:endParaRPr lang="en-US" dirty="0" smtClean="0"/>
          </a:p>
          <a:p>
            <a:r>
              <a:rPr lang="en-US" dirty="0" smtClean="0"/>
              <a:t>We applied it to the 80 bit parameters for signature and encryption.</a:t>
            </a:r>
          </a:p>
          <a:p>
            <a:endParaRPr lang="en-US" dirty="0" smtClean="0"/>
          </a:p>
          <a:p>
            <a:r>
              <a:rPr lang="en-US" dirty="0" smtClean="0"/>
              <a:t>Block structure was correctly recovered in less than 2 hours in both cases.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526631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Can the scheme be saved?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10000"/>
              </a:bodyPr>
              <a:lstStyle/>
              <a:p>
                <a:r>
                  <a:rPr lang="en-US" dirty="0" smtClean="0"/>
                  <a:t>Encryption:</a:t>
                </a:r>
              </a:p>
              <a:p>
                <a:pPr lvl="1"/>
                <a:r>
                  <a:rPr lang="en-US" dirty="0" smtClean="0"/>
                  <a:t>Change the error set: </a:t>
                </a:r>
                <a:r>
                  <a:rPr lang="en-US" i="1" dirty="0" smtClean="0"/>
                  <a:t>counterproductive</a:t>
                </a:r>
              </a:p>
              <a:p>
                <a:pPr lvl="1"/>
                <a:r>
                  <a:rPr lang="en-US" dirty="0" smtClean="0"/>
                  <a:t>Key recovery can be avoided by increasing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𝑛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𝑘</m:t>
                        </m:r>
                      </m:den>
                    </m:f>
                  </m:oMath>
                </a14:m>
                <a:endParaRPr lang="en-US" dirty="0" smtClean="0"/>
              </a:p>
              <a:p>
                <a:pPr lvl="2"/>
                <a:r>
                  <a:rPr lang="en-US" dirty="0" smtClean="0"/>
                  <a:t>However, the keys get ~300 times bigger to achieve claimed security.</a:t>
                </a:r>
              </a:p>
              <a:p>
                <a:r>
                  <a:rPr lang="en-US" dirty="0" smtClean="0"/>
                  <a:t>Signature:</a:t>
                </a:r>
              </a:p>
              <a:p>
                <a:pPr lvl="1"/>
                <a:r>
                  <a:rPr lang="en-US" dirty="0" smtClean="0"/>
                  <a:t>Change the error set: </a:t>
                </a:r>
                <a:r>
                  <a:rPr lang="en-US" i="1" dirty="0" smtClean="0"/>
                  <a:t>still counterproductive</a:t>
                </a:r>
              </a:p>
              <a:p>
                <a:pPr lvl="1"/>
                <a:r>
                  <a:rPr lang="en-US" dirty="0" smtClean="0"/>
                  <a:t>Key recovery can be avoided by increasing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𝑛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𝑛</m:t>
                        </m:r>
                        <m:r>
                          <a:rPr lang="en-US" b="0" i="1" smtClean="0">
                            <a:latin typeface="Cambria Math"/>
                          </a:rPr>
                          <m:t>−</m:t>
                        </m:r>
                        <m:r>
                          <a:rPr lang="en-US" i="1">
                            <a:latin typeface="Cambria Math"/>
                          </a:rPr>
                          <m:t>𝑘</m:t>
                        </m:r>
                      </m:den>
                    </m:f>
                  </m:oMath>
                </a14:m>
                <a:endParaRPr lang="en-US" dirty="0" smtClean="0"/>
              </a:p>
              <a:p>
                <a:pPr lvl="2"/>
                <a:r>
                  <a:rPr lang="en-US" dirty="0" smtClean="0"/>
                  <a:t>But this worsens the previously discussed forgery attack.</a:t>
                </a:r>
              </a:p>
              <a:p>
                <a:pPr lvl="1"/>
                <a:r>
                  <a:rPr lang="en-US" dirty="0" smtClean="0"/>
                  <a:t>Doesn’t look like signature can be saved.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481" t="-2695" b="-323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6591026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We demonstrated two highly efficient attacks</a:t>
            </a:r>
          </a:p>
          <a:p>
            <a:pPr lvl="1"/>
            <a:r>
              <a:rPr lang="en-US" dirty="0" smtClean="0"/>
              <a:t>Near trivial signature forgery.</a:t>
            </a:r>
          </a:p>
          <a:p>
            <a:pPr lvl="1"/>
            <a:r>
              <a:rPr lang="en-US" dirty="0" smtClean="0"/>
              <a:t>Practical key recovery for both signature and encryption.</a:t>
            </a:r>
          </a:p>
          <a:p>
            <a:r>
              <a:rPr lang="en-US" dirty="0" smtClean="0"/>
              <a:t>It is possible the encryption scheme can be saved</a:t>
            </a:r>
          </a:p>
          <a:p>
            <a:pPr lvl="1"/>
            <a:r>
              <a:rPr lang="en-US" dirty="0" smtClean="0"/>
              <a:t>Although at the cost of making an inefficient scheme several orders of magnitude worse.</a:t>
            </a:r>
          </a:p>
          <a:p>
            <a:pPr lvl="1"/>
            <a:r>
              <a:rPr lang="en-US" dirty="0" smtClean="0"/>
              <a:t>Attack is only quasi-</a:t>
            </a:r>
            <a:r>
              <a:rPr lang="en-US" dirty="0" err="1" smtClean="0"/>
              <a:t>polynomially</a:t>
            </a:r>
            <a:r>
              <a:rPr lang="en-US" dirty="0" smtClean="0"/>
              <a:t> costlier than decryption.</a:t>
            </a:r>
          </a:p>
          <a:p>
            <a:r>
              <a:rPr lang="en-US" dirty="0" smtClean="0"/>
              <a:t>The signature scheme does not appear fixable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099894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49962"/>
          </a:xfrm>
        </p:spPr>
        <p:txBody>
          <a:bodyPr/>
          <a:lstStyle/>
          <a:p>
            <a:r>
              <a:rPr lang="en-US" dirty="0" smtClean="0"/>
              <a:t>Thank You!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97555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Commonalities with other </a:t>
            </a:r>
            <a:r>
              <a:rPr lang="en-US" dirty="0" err="1" smtClean="0"/>
              <a:t>McEliece</a:t>
            </a:r>
            <a:r>
              <a:rPr lang="en-US" dirty="0" smtClean="0"/>
              <a:t> Variants.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 numCol="1">
                <a:normAutofit fontScale="92500" lnSpcReduction="10000"/>
              </a:bodyPr>
              <a:lstStyle/>
              <a:p>
                <a:r>
                  <a:rPr lang="en-US" dirty="0" smtClean="0"/>
                  <a:t>Private key operation is a decoding problem</a:t>
                </a:r>
              </a:p>
              <a:p>
                <a:pPr lvl="1"/>
                <a:r>
                  <a:rPr lang="en-US" dirty="0" smtClean="0">
                    <a:latin typeface="Cambria Math"/>
                  </a:rPr>
                  <a:t>Generator Matrix form:</a:t>
                </a:r>
                <a:endParaRPr lang="en-US" b="0" i="1" dirty="0" smtClean="0">
                  <a:latin typeface="Cambria Math"/>
                </a:endParaRPr>
              </a:p>
              <a:p>
                <a:pPr marL="0" indent="0" algn="just">
                  <a:buNone/>
                </a:pPr>
                <a:r>
                  <a:rPr lang="en-US" b="0" dirty="0" smtClean="0"/>
                  <a:t>	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𝑚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𝐺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𝑝𝑢𝑏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+</m:t>
                    </m:r>
                    <m:r>
                      <a:rPr lang="en-US" b="0" i="1" smtClean="0">
                        <a:latin typeface="Cambria Math"/>
                      </a:rPr>
                      <m:t>𝑒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𝑐</m:t>
                    </m:r>
                    <m:r>
                      <a:rPr lang="en-US" b="0" i="1" smtClean="0">
                        <a:latin typeface="Cambria Math"/>
                      </a:rPr>
                      <m:t>               </m:t>
                    </m:r>
                    <m:r>
                      <a:rPr lang="en-US" b="0" i="1" smtClean="0">
                        <a:latin typeface="Cambria Math"/>
                      </a:rPr>
                      <m:t>𝑠</m:t>
                    </m:r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𝐺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𝑝𝑢𝑏</m:t>
                        </m:r>
                      </m:sub>
                    </m:sSub>
                    <m:r>
                      <a:rPr lang="en-US" i="1">
                        <a:latin typeface="Cambria Math"/>
                      </a:rPr>
                      <m:t>+</m:t>
                    </m:r>
                    <m:r>
                      <a:rPr lang="en-US" i="1">
                        <a:latin typeface="Cambria Math"/>
                      </a:rPr>
                      <m:t>𝑒</m:t>
                    </m:r>
                    <m:r>
                      <a:rPr lang="en-US" i="1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𝐻</m:t>
                    </m:r>
                    <m:r>
                      <a:rPr lang="en-US" b="0" i="1" smtClean="0">
                        <a:latin typeface="Cambria Math"/>
                      </a:rPr>
                      <m:t>(</m:t>
                    </m:r>
                    <m:r>
                      <a:rPr lang="en-US" b="0" i="1" smtClean="0">
                        <a:latin typeface="Cambria Math"/>
                      </a:rPr>
                      <m:t>𝑚</m:t>
                    </m:r>
                    <m:r>
                      <a:rPr lang="en-US" b="0" i="1" smtClean="0">
                        <a:latin typeface="Cambria Math"/>
                      </a:rPr>
                      <m:t>)</m:t>
                    </m:r>
                  </m:oMath>
                </a14:m>
                <a:endParaRPr lang="en-US" dirty="0" smtClean="0"/>
              </a:p>
              <a:p>
                <a:pPr lvl="1"/>
                <a:r>
                  <a:rPr lang="en-US" dirty="0" smtClean="0"/>
                  <a:t>Parity Check Matrix form:</a:t>
                </a:r>
                <a:endParaRPr lang="en-US" i="1" dirty="0">
                  <a:latin typeface="Cambria Math"/>
                </a:endParaRPr>
              </a:p>
              <a:p>
                <a:pPr marL="0" indent="0" algn="just">
                  <a:buNone/>
                </a:pPr>
                <a:r>
                  <a:rPr lang="en-US" dirty="0"/>
                  <a:t>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𝐻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𝑝𝑢𝑏</m:t>
                        </m:r>
                      </m:sub>
                    </m:sSub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(</m:t>
                        </m:r>
                        <m:r>
                          <a:rPr lang="en-US" b="0" i="1" smtClean="0">
                            <a:latin typeface="Cambria Math"/>
                          </a:rPr>
                          <m:t>𝑐</m:t>
                        </m:r>
                        <m:r>
                          <a:rPr lang="en-US" b="0" i="1" smtClean="0">
                            <a:latin typeface="Cambria Math"/>
                          </a:rPr>
                          <m:t>−</m:t>
                        </m:r>
                        <m:r>
                          <a:rPr lang="en-US" b="0" i="1" smtClean="0">
                            <a:latin typeface="Cambria Math"/>
                          </a:rPr>
                          <m:t>𝑒</m:t>
                        </m:r>
                        <m:r>
                          <a:rPr lang="en-US" b="0" i="1" smtClean="0">
                            <a:latin typeface="Cambria Math"/>
                          </a:rPr>
                          <m:t>)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𝑇</m:t>
                        </m:r>
                      </m:sup>
                    </m:sSup>
                    <m:r>
                      <a:rPr lang="en-US" i="1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0         </m:t>
                    </m:r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𝐻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𝑝𝑢𝑏</m:t>
                        </m:r>
                      </m:sub>
                    </m:sSub>
                    <m:sSup>
                      <m:sSupPr>
                        <m:ctrlPr>
                          <a:rPr lang="en-US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(</m:t>
                        </m:r>
                        <m:r>
                          <a:rPr lang="en-US" b="0" i="1" smtClean="0">
                            <a:latin typeface="Cambria Math"/>
                          </a:rPr>
                          <m:t>𝐻</m:t>
                        </m:r>
                        <m:r>
                          <a:rPr lang="en-US" b="0" i="1" smtClean="0">
                            <a:latin typeface="Cambria Math"/>
                          </a:rPr>
                          <m:t>(</m:t>
                        </m:r>
                        <m:r>
                          <a:rPr lang="en-US" b="0" i="1" smtClean="0">
                            <a:latin typeface="Cambria Math"/>
                          </a:rPr>
                          <m:t>𝑚</m:t>
                        </m:r>
                        <m:r>
                          <a:rPr lang="en-US" b="0" i="1" smtClean="0">
                            <a:latin typeface="Cambria Math"/>
                          </a:rPr>
                          <m:t>)−</m:t>
                        </m:r>
                        <m:r>
                          <a:rPr lang="en-US" i="1">
                            <a:latin typeface="Cambria Math"/>
                          </a:rPr>
                          <m:t>𝑒</m:t>
                        </m:r>
                        <m:r>
                          <a:rPr lang="en-US" i="1">
                            <a:latin typeface="Cambria Math"/>
                          </a:rPr>
                          <m:t>)</m:t>
                        </m:r>
                      </m:e>
                      <m:sup>
                        <m:r>
                          <a:rPr lang="en-US" i="1">
                            <a:latin typeface="Cambria Math"/>
                          </a:rPr>
                          <m:t>𝑇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=0</m:t>
                    </m:r>
                  </m:oMath>
                </a14:m>
                <a:endParaRPr lang="en-US" dirty="0" smtClean="0"/>
              </a:p>
              <a:p>
                <a:pPr algn="just"/>
                <a:endParaRPr lang="en-US" dirty="0" smtClean="0"/>
              </a:p>
              <a:p>
                <a:pPr algn="just"/>
                <a:r>
                  <a:rPr lang="en-US" dirty="0" smtClean="0"/>
                  <a:t>Public Generator/Parity Check matrix is disguised Private Generator/Parity Check matrix</a:t>
                </a:r>
              </a:p>
              <a:p>
                <a:pPr marL="0" indent="0" algn="just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𝐺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𝑝𝑢𝑏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</a:rPr>
                        <m:t>𝑆𝐺𝑃</m:t>
                      </m:r>
                      <m:r>
                        <a:rPr lang="en-US" b="0" i="1" smtClean="0">
                          <a:latin typeface="Cambria Math"/>
                        </a:rPr>
                        <m:t>                           </m:t>
                      </m:r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𝐻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𝑝𝑢𝑏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𝑆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′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𝐻𝑃</m:t>
                      </m:r>
                    </m:oMath>
                  </m:oMathPara>
                </a14:m>
                <a:endParaRPr lang="en-US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481" t="-2695" r="-17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43421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Escher </a:t>
            </a:r>
            <a:r>
              <a:rPr lang="en-US" dirty="0" err="1" smtClean="0"/>
              <a:t>McEliece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Error Sets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Standard Code-based crypto</a:t>
            </a:r>
          </a:p>
          <a:p>
            <a:pPr lvl="1"/>
            <a:r>
              <a:rPr lang="en-US" dirty="0" smtClean="0"/>
              <a:t>Error vector is a biased sample from the 1-bit alphabet (0,1)</a:t>
            </a:r>
          </a:p>
          <a:p>
            <a:pPr lvl="1"/>
            <a:r>
              <a:rPr lang="en-US" dirty="0" smtClean="0"/>
              <a:t>E.g. (00|10|11|00|00|10|00|01)</a:t>
            </a:r>
          </a:p>
          <a:p>
            <a:pPr lvl="2"/>
            <a:r>
              <a:rPr lang="en-US" dirty="0" smtClean="0"/>
              <a:t>Mean: 0.33</a:t>
            </a:r>
          </a:p>
          <a:p>
            <a:pPr lvl="2"/>
            <a:r>
              <a:rPr lang="en-US" sz="1800" b="1" dirty="0" smtClean="0"/>
              <a:t>44% 00; 22% 01; 22% 10; 11% 11</a:t>
            </a:r>
            <a:endParaRPr lang="en-US" sz="1800" b="1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Error sets</a:t>
            </a:r>
          </a:p>
          <a:p>
            <a:pPr lvl="1"/>
            <a:r>
              <a:rPr lang="en-US" dirty="0" smtClean="0"/>
              <a:t>Error set is an unbiased sample from a limited </a:t>
            </a:r>
            <a:r>
              <a:rPr lang="en-US" dirty="0" smtClean="0">
                <a:latin typeface="Brush Script MT" panose="03060802040406070304" pitchFamily="66" charset="0"/>
              </a:rPr>
              <a:t>l</a:t>
            </a:r>
            <a:r>
              <a:rPr lang="en-US" dirty="0" smtClean="0"/>
              <a:t>-bit alphabet. E.g. (00,01,10)</a:t>
            </a:r>
          </a:p>
          <a:p>
            <a:pPr lvl="1"/>
            <a:r>
              <a:rPr lang="en-US" dirty="0" smtClean="0"/>
              <a:t>E.g. (01|00|00|01|00|10|01|01)</a:t>
            </a:r>
          </a:p>
          <a:p>
            <a:pPr lvl="2"/>
            <a:r>
              <a:rPr lang="en-US" dirty="0" smtClean="0"/>
              <a:t>Mean: 0.33</a:t>
            </a:r>
          </a:p>
          <a:p>
            <a:pPr lvl="2"/>
            <a:r>
              <a:rPr lang="en-US" sz="1800" b="1" dirty="0" smtClean="0"/>
              <a:t>33% 00; 33% 01; 33% 10; 0% 11</a:t>
            </a:r>
            <a:endParaRPr lang="en-US" sz="1800" b="1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1392252"/>
            <a:ext cx="6305550" cy="2390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64209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 smtClean="0"/>
                  <a:t>Error </a:t>
                </a:r>
                <a:r>
                  <a:rPr lang="en-US" dirty="0"/>
                  <a:t>S</a:t>
                </a:r>
                <a:r>
                  <a:rPr lang="en-US" dirty="0" smtClean="0"/>
                  <a:t>et Density,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𝜌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1">
                <a:blip r:embed="rId2"/>
                <a:stretch>
                  <a:fillRect b="-85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For an error set of block size </a:t>
                </a:r>
                <a:r>
                  <a:rPr lang="en-US" dirty="0" smtClean="0">
                    <a:latin typeface="Brush Script MT" panose="03060802040406070304" pitchFamily="66" charset="0"/>
                  </a:rPr>
                  <a:t>l</a:t>
                </a:r>
                <a:r>
                  <a:rPr lang="en-US" dirty="0" smtClean="0"/>
                  <a:t> bits, </a:t>
                </a:r>
                <a:r>
                  <a:rPr lang="en-US" dirty="0" err="1" smtClean="0"/>
                  <a:t>Gligoroski</a:t>
                </a:r>
                <a:r>
                  <a:rPr lang="en-US" dirty="0" smtClean="0"/>
                  <a:t> et al define the density as: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 smtClean="0">
                              <a:latin typeface="Cambria Math"/>
                              <a:ea typeface="Cambria Math"/>
                            </a:rPr>
                            <m:t>𝜌</m:t>
                          </m:r>
                        </m:e>
                        <m:sub>
                          <m:r>
                            <a:rPr lang="en-US" i="1" smtClean="0">
                              <a:latin typeface="Cambria Math"/>
                              <a:ea typeface="Cambria Math"/>
                            </a:rPr>
                            <m:t>ℓ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</a:rPr>
                        <m:t>𝐷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ℓ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|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𝐸</m:t>
                              </m:r>
                            </m:e>
                            <m:sub>
                              <m:r>
                                <a:rPr lang="en-US" i="1">
                                  <a:latin typeface="Cambria Math"/>
                                  <a:ea typeface="Cambria Math"/>
                                </a:rPr>
                                <m:t>ℓ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|</m:t>
                          </m:r>
                        </m:e>
                        <m:sup>
                          <m:f>
                            <m:fPr>
                              <m:type m:val="skw"/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ℓ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en-US" dirty="0" smtClean="0"/>
              </a:p>
              <a:p>
                <a:r>
                  <a:rPr lang="en-US" dirty="0" smtClean="0"/>
                  <a:t>For example for the error set (00,01,10)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𝜌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ℓ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3</m:t>
                          </m:r>
                        </m:e>
                        <m:sup>
                          <m:f>
                            <m:fPr>
                              <m:type m:val="skw"/>
                              <m:ctrlP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1630" t="-21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22914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Escher </a:t>
            </a:r>
            <a:r>
              <a:rPr lang="en-US" dirty="0" err="1" smtClean="0"/>
              <a:t>McEliece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The Private key</a:t>
            </a: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1828800"/>
            <a:ext cx="5295900" cy="1657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8" descr="McEsSig.pdf - Adobe Reader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67" t="28302" r="3448" b="20755"/>
          <a:stretch/>
        </p:blipFill>
        <p:spPr>
          <a:xfrm>
            <a:off x="2057400" y="3581400"/>
            <a:ext cx="4212756" cy="2274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0172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Escher </a:t>
            </a:r>
            <a:r>
              <a:rPr lang="en-US" dirty="0" err="1" smtClean="0"/>
              <a:t>McEliece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Decoding Encryption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40000" lnSpcReduction="20000"/>
              </a:bodyPr>
              <a:lstStyle/>
              <a:p>
                <a:endParaRPr lang="en-US" dirty="0" smtClean="0"/>
              </a:p>
              <a:p>
                <a:endParaRPr lang="en-US" dirty="0"/>
              </a:p>
              <a:p>
                <a:endParaRPr lang="en-US" dirty="0" smtClean="0"/>
              </a:p>
              <a:p>
                <a:endParaRPr lang="en-US" dirty="0" smtClean="0"/>
              </a:p>
              <a:p>
                <a:endParaRPr lang="en-US" dirty="0" smtClean="0"/>
              </a:p>
              <a:p>
                <a:endParaRPr lang="en-US" dirty="0" smtClean="0"/>
              </a:p>
              <a:p>
                <a:endParaRPr lang="en-US" dirty="0" smtClean="0"/>
              </a:p>
              <a:p>
                <a:endParaRPr lang="en-US" dirty="0" smtClean="0"/>
              </a:p>
              <a:p>
                <a:r>
                  <a:rPr lang="en-US" dirty="0" smtClean="0"/>
                  <a:t>Divide Message as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d>
                      <m:dPr>
                        <m:begChr m:val="|"/>
                        <m:endChr m:val="|"/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sub>
                        </m:sSub>
                      </m:e>
                    </m:d>
                    <m:r>
                      <a:rPr lang="en-US" b="0" i="1" smtClean="0">
                        <a:latin typeface="Cambria Math"/>
                      </a:rPr>
                      <m:t>…|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𝑤</m:t>
                        </m:r>
                      </m:sub>
                    </m:sSub>
                  </m:oMath>
                </a14:m>
                <a:r>
                  <a:rPr lang="en-US" dirty="0" smtClean="0"/>
                  <a:t>, where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dirty="0" smtClean="0"/>
                  <a:t> has length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𝑘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𝑖</m:t>
                        </m:r>
                      </m:sub>
                    </m:sSub>
                  </m:oMath>
                </a14:m>
                <a:endParaRPr lang="en-US" dirty="0" smtClean="0"/>
              </a:p>
              <a:p>
                <a:r>
                  <a:rPr lang="en-US" dirty="0" smtClean="0"/>
                  <a:t>Divide </a:t>
                </a:r>
                <a:r>
                  <a:rPr lang="en-US" dirty="0" err="1" smtClean="0"/>
                  <a:t>Ciphertext</a:t>
                </a:r>
                <a:r>
                  <a:rPr lang="en-US" dirty="0" smtClean="0"/>
                  <a:t> as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𝑦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0</m:t>
                        </m:r>
                      </m:sub>
                    </m:sSub>
                    <m:d>
                      <m:dPr>
                        <m:begChr m:val="|"/>
                        <m:endChr m:val="|"/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𝑦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e>
                    </m:d>
                    <m:sSub>
                      <m:sSubPr>
                        <m:ctrlPr>
                          <a:rPr lang="en-US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𝑦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|</m:t>
                    </m:r>
                    <m:r>
                      <a:rPr lang="en-US" i="1">
                        <a:latin typeface="Cambria Math"/>
                      </a:rPr>
                      <m:t>…|</m:t>
                    </m:r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𝑦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𝑤</m:t>
                        </m:r>
                      </m:sub>
                    </m:sSub>
                  </m:oMath>
                </a14:m>
                <a:r>
                  <a:rPr lang="en-US" dirty="0" smtClean="0"/>
                  <a:t>, where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𝑦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dirty="0" smtClean="0"/>
                  <a:t> has length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𝑘</m:t>
                    </m:r>
                  </m:oMath>
                </a14:m>
                <a:r>
                  <a:rPr lang="en-US" dirty="0" smtClean="0"/>
                  <a:t> and the other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𝑦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dirty="0" smtClean="0"/>
                  <a:t> have length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𝑛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𝑖</m:t>
                        </m:r>
                      </m:sub>
                    </m:sSub>
                  </m:oMath>
                </a14:m>
                <a:endParaRPr lang="en-US" dirty="0" smtClean="0"/>
              </a:p>
              <a:p>
                <a:r>
                  <a:rPr lang="en-US" dirty="0" smtClean="0"/>
                  <a:t>Divide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𝑦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dirty="0" smtClean="0"/>
                  <a:t> as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𝑦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0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[1]</m:t>
                    </m:r>
                    <m:d>
                      <m:dPr>
                        <m:begChr m:val="|"/>
                        <m:endChr m:val="|"/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/>
                              </a:rPr>
                              <m:t>𝑦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0</m:t>
                            </m:r>
                          </m:sub>
                        </m:sSub>
                        <m:d>
                          <m:dPr>
                            <m:begChr m:val="["/>
                            <m:endChr m:val="]"/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e>
                        </m:d>
                      </m:e>
                    </m:d>
                    <m:r>
                      <a:rPr lang="en-US" i="1">
                        <a:latin typeface="Cambria Math"/>
                      </a:rPr>
                      <m:t>…|</m:t>
                    </m:r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𝑦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0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[</m:t>
                    </m:r>
                    <m:r>
                      <a:rPr lang="en-US" b="0" i="1" smtClean="0">
                        <a:latin typeface="Cambria Math"/>
                      </a:rPr>
                      <m:t>𝑤</m:t>
                    </m:r>
                    <m:r>
                      <a:rPr lang="en-US" b="0" i="1" smtClean="0">
                        <a:latin typeface="Cambria Math"/>
                      </a:rPr>
                      <m:t>]</m:t>
                    </m:r>
                  </m:oMath>
                </a14:m>
                <a:r>
                  <a:rPr lang="en-US" dirty="0" smtClean="0"/>
                  <a:t>, where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𝑦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0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[</m:t>
                    </m:r>
                    <m:r>
                      <a:rPr lang="en-US" b="0" i="1" smtClean="0">
                        <a:latin typeface="Cambria Math"/>
                      </a:rPr>
                      <m:t>𝑖</m:t>
                    </m:r>
                    <m:r>
                      <a:rPr lang="en-US" b="0" i="1" smtClean="0">
                        <a:latin typeface="Cambria Math"/>
                      </a:rPr>
                      <m:t>]</m:t>
                    </m:r>
                  </m:oMath>
                </a14:m>
                <a:r>
                  <a:rPr lang="en-US" dirty="0"/>
                  <a:t> has length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𝑘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𝑖</m:t>
                        </m:r>
                      </m:sub>
                    </m:sSub>
                  </m:oMath>
                </a14:m>
                <a:endParaRPr lang="en-US" dirty="0" smtClean="0"/>
              </a:p>
              <a:p>
                <a:endParaRPr lang="en-US" dirty="0" smtClean="0"/>
              </a:p>
              <a:p>
                <a:r>
                  <a:rPr lang="en-US" sz="3800" dirty="0" smtClean="0"/>
                  <a:t>Step </a:t>
                </a:r>
                <a14:m>
                  <m:oMath xmlns:m="http://schemas.openxmlformats.org/officeDocument/2006/math">
                    <m:r>
                      <a:rPr lang="en-US" sz="3800" i="1" dirty="0" smtClean="0">
                        <a:latin typeface="Cambria Math"/>
                      </a:rPr>
                      <m:t>0</m:t>
                    </m:r>
                  </m:oMath>
                </a14:m>
                <a:r>
                  <a:rPr lang="en-US" sz="3800" dirty="0" smtClean="0"/>
                  <a:t>: Compile a list of all the possible </a:t>
                </a:r>
                <a:r>
                  <a:rPr lang="en-US" sz="3800" dirty="0" err="1" smtClean="0"/>
                  <a:t>decodings</a:t>
                </a:r>
                <a:r>
                  <a:rPr lang="en-US" sz="3800" dirty="0" smtClean="0"/>
                  <a:t> of the first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8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3800" i="1">
                            <a:latin typeface="Cambria Math"/>
                          </a:rPr>
                          <m:t>𝑘</m:t>
                        </m:r>
                      </m:e>
                      <m:sub>
                        <m:r>
                          <a:rPr lang="en-US" sz="3800" b="0" i="1" smtClean="0"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3800" dirty="0" smtClean="0"/>
                  <a:t> bits of </a:t>
                </a:r>
                <a14:m>
                  <m:oMath xmlns:m="http://schemas.openxmlformats.org/officeDocument/2006/math">
                    <m:r>
                      <a:rPr lang="en-US" sz="3800" b="0" i="1" smtClean="0">
                        <a:latin typeface="Cambria Math"/>
                      </a:rPr>
                      <m:t>𝑦</m:t>
                    </m:r>
                  </m:oMath>
                </a14:m>
                <a:endParaRPr lang="en-US" sz="3800" dirty="0" smtClean="0"/>
              </a:p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4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3400" b="0" i="1" smtClean="0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sz="34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sz="3400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sz="34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3400" b="0" i="1" smtClean="0">
                              <a:latin typeface="Cambria Math"/>
                            </a:rPr>
                            <m:t>𝑦</m:t>
                          </m:r>
                        </m:e>
                        <m:sub>
                          <m:r>
                            <a:rPr lang="en-US" sz="3400" b="0" i="1" smtClean="0">
                              <a:latin typeface="Cambria Math"/>
                            </a:rPr>
                            <m:t>0</m:t>
                          </m:r>
                        </m:sub>
                      </m:sSub>
                      <m:d>
                        <m:dPr>
                          <m:begChr m:val="["/>
                          <m:endChr m:val="]"/>
                          <m:ctrlPr>
                            <a:rPr lang="en-US" sz="34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3400" b="0" i="1" smtClean="0">
                              <a:latin typeface="Cambria Math"/>
                            </a:rPr>
                            <m:t>1</m:t>
                          </m:r>
                        </m:e>
                      </m:d>
                      <m:r>
                        <a:rPr lang="en-US" sz="3400" b="0" i="1" smtClean="0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US" sz="34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3400" b="0" i="1" smtClean="0">
                              <a:latin typeface="Cambria Math"/>
                            </a:rPr>
                            <m:t>𝑒</m:t>
                          </m:r>
                        </m:e>
                        <m:sub>
                          <m:r>
                            <a:rPr lang="en-US" sz="3400" b="0" i="1" smtClean="0">
                              <a:latin typeface="Cambria Math"/>
                            </a:rPr>
                            <m:t>0</m:t>
                          </m:r>
                        </m:sub>
                      </m:sSub>
                      <m:r>
                        <a:rPr lang="en-US" sz="3400" b="0" i="1" smtClean="0">
                          <a:latin typeface="Cambria Math"/>
                        </a:rPr>
                        <m:t>[1]</m:t>
                      </m:r>
                    </m:oMath>
                  </m:oMathPara>
                </a14:m>
                <a:endParaRPr lang="en-US" sz="3400" dirty="0" smtClean="0"/>
              </a:p>
              <a:p>
                <a:r>
                  <a:rPr lang="en-US" sz="3800" dirty="0" smtClean="0"/>
                  <a:t>Step </a:t>
                </a:r>
                <a14:m>
                  <m:oMath xmlns:m="http://schemas.openxmlformats.org/officeDocument/2006/math">
                    <m:r>
                      <a:rPr lang="en-US" sz="3800" b="0" i="1" smtClean="0">
                        <a:latin typeface="Cambria Math"/>
                      </a:rPr>
                      <m:t>1</m:t>
                    </m:r>
                    <m:r>
                      <a:rPr lang="en-US" sz="3800" b="0" i="1" smtClean="0">
                        <a:latin typeface="Cambria Math"/>
                        <a:ea typeface="Cambria Math"/>
                      </a:rPr>
                      <m:t>≤</m:t>
                    </m:r>
                    <m:r>
                      <a:rPr lang="en-US" sz="3800" b="0" i="1" smtClean="0">
                        <a:latin typeface="Cambria Math"/>
                        <a:ea typeface="Cambria Math"/>
                      </a:rPr>
                      <m:t>𝑖</m:t>
                    </m:r>
                    <m:r>
                      <a:rPr lang="en-US" sz="3800" b="0" i="1" smtClean="0">
                        <a:latin typeface="Cambria Math"/>
                        <a:ea typeface="Cambria Math"/>
                      </a:rPr>
                      <m:t>≤</m:t>
                    </m:r>
                    <m:r>
                      <a:rPr lang="en-US" sz="3800" b="0" i="1" smtClean="0">
                        <a:latin typeface="Cambria Math"/>
                        <a:ea typeface="Cambria Math"/>
                      </a:rPr>
                      <m:t>𝑤</m:t>
                    </m:r>
                  </m:oMath>
                </a14:m>
                <a:r>
                  <a:rPr lang="en-US" sz="3800" dirty="0" smtClean="0"/>
                  <a:t>: Update  by checking consistency and (if necessary) extending the decoding.</a:t>
                </a:r>
              </a:p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4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3400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US" sz="3400" b="0" i="1" smtClean="0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sz="34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sz="3400" b="0" i="1" smtClean="0">
                          <a:latin typeface="Cambria Math"/>
                        </a:rPr>
                        <m:t>|…|</m:t>
                      </m:r>
                      <m:sSub>
                        <m:sSubPr>
                          <m:ctrlPr>
                            <a:rPr lang="en-US" sz="34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3400" b="0" i="1" smtClean="0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sz="3400" b="0" i="1" smtClean="0">
                              <a:latin typeface="Cambria Math"/>
                            </a:rPr>
                            <m:t>𝑖</m:t>
                          </m:r>
                        </m:sub>
                      </m:sSub>
                      <m:r>
                        <a:rPr lang="en-US" sz="3400" b="0" i="1" smtClean="0">
                          <a:latin typeface="Cambria Math"/>
                        </a:rPr>
                        <m:t>)</m:t>
                      </m:r>
                      <m:r>
                        <a:rPr lang="en-US" sz="3400" b="0" i="1" smtClean="0">
                          <a:latin typeface="Cambria Math"/>
                          <a:ea typeface="Cambria Math"/>
                        </a:rPr>
                        <m:t>⋅</m:t>
                      </m:r>
                      <m:sSub>
                        <m:sSubPr>
                          <m:ctrlPr>
                            <a:rPr lang="en-US" sz="3400" b="0" i="1" smtClean="0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sz="3400" b="0" i="1" smtClean="0">
                              <a:latin typeface="Cambria Math"/>
                              <a:ea typeface="Cambria Math"/>
                            </a:rPr>
                            <m:t>𝐵</m:t>
                          </m:r>
                        </m:e>
                        <m:sub>
                          <m:r>
                            <a:rPr lang="en-US" sz="3400" b="0" i="1" smtClean="0">
                              <a:latin typeface="Cambria Math"/>
                              <a:ea typeface="Cambria Math"/>
                            </a:rPr>
                            <m:t>𝑖</m:t>
                          </m:r>
                        </m:sub>
                      </m:sSub>
                      <m:r>
                        <a:rPr lang="en-US" sz="3400" b="0" i="1" smtClean="0">
                          <a:latin typeface="Cambria Math"/>
                          <a:ea typeface="Cambria Math"/>
                        </a:rPr>
                        <m:t>+</m:t>
                      </m:r>
                      <m:sSub>
                        <m:sSubPr>
                          <m:ctrlPr>
                            <a:rPr lang="en-US" sz="3400" b="0" i="1" smtClean="0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sz="3400" b="0" i="1" smtClean="0">
                              <a:latin typeface="Cambria Math"/>
                              <a:ea typeface="Cambria Math"/>
                            </a:rPr>
                            <m:t>𝑦</m:t>
                          </m:r>
                        </m:e>
                        <m:sub>
                          <m:r>
                            <a:rPr lang="en-US" sz="3400" b="0" i="1" smtClean="0">
                              <a:latin typeface="Cambria Math"/>
                              <a:ea typeface="Cambria Math"/>
                            </a:rPr>
                            <m:t>𝑖</m:t>
                          </m:r>
                        </m:sub>
                      </m:sSub>
                      <m:r>
                        <a:rPr lang="en-US" sz="3400" b="0" i="1" smtClean="0">
                          <a:latin typeface="Cambria Math"/>
                          <a:ea typeface="Cambria Math"/>
                        </a:rPr>
                        <m:t>=</m:t>
                      </m:r>
                      <m:sSub>
                        <m:sSubPr>
                          <m:ctrlPr>
                            <a:rPr lang="en-US" sz="3400" b="0" i="1" smtClean="0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sz="3400" b="0" i="1" smtClean="0">
                              <a:latin typeface="Cambria Math"/>
                              <a:ea typeface="Cambria Math"/>
                            </a:rPr>
                            <m:t>𝑒</m:t>
                          </m:r>
                        </m:e>
                        <m:sub>
                          <m:r>
                            <a:rPr lang="en-US" sz="3400" b="0" i="1" smtClean="0">
                              <a:latin typeface="Cambria Math"/>
                              <a:ea typeface="Cambria Math"/>
                            </a:rPr>
                            <m:t>𝑖</m:t>
                          </m:r>
                        </m:sub>
                      </m:sSub>
                    </m:oMath>
                  </m:oMathPara>
                </a14:m>
                <a:endParaRPr lang="en-US" sz="3400" dirty="0" smtClean="0"/>
              </a:p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4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3400" i="1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sz="3400" i="1">
                              <a:latin typeface="Cambria Math"/>
                            </a:rPr>
                            <m:t>𝑖</m:t>
                          </m:r>
                          <m:r>
                            <a:rPr lang="en-US" sz="3400" i="1">
                              <a:latin typeface="Cambria Math"/>
                            </a:rPr>
                            <m:t>+1</m:t>
                          </m:r>
                        </m:sub>
                      </m:sSub>
                      <m:r>
                        <a:rPr lang="en-US" sz="3400" i="1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sz="34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3400" i="1">
                              <a:latin typeface="Cambria Math"/>
                            </a:rPr>
                            <m:t>𝑦</m:t>
                          </m:r>
                        </m:e>
                        <m:sub>
                          <m:r>
                            <a:rPr lang="en-US" sz="3400" i="1">
                              <a:latin typeface="Cambria Math"/>
                            </a:rPr>
                            <m:t>0</m:t>
                          </m:r>
                        </m:sub>
                      </m:sSub>
                      <m:d>
                        <m:dPr>
                          <m:begChr m:val="["/>
                          <m:endChr m:val="]"/>
                          <m:ctrlPr>
                            <a:rPr lang="en-US" sz="34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3400" i="1">
                              <a:latin typeface="Cambria Math"/>
                            </a:rPr>
                            <m:t>𝑖</m:t>
                          </m:r>
                          <m:r>
                            <a:rPr lang="en-US" sz="3400" i="1">
                              <a:latin typeface="Cambria Math"/>
                            </a:rPr>
                            <m:t>+1</m:t>
                          </m:r>
                        </m:e>
                      </m:d>
                      <m:r>
                        <a:rPr lang="en-US" sz="3400" i="1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US" sz="34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3400" i="1">
                              <a:latin typeface="Cambria Math"/>
                            </a:rPr>
                            <m:t>𝑒</m:t>
                          </m:r>
                        </m:e>
                        <m:sub>
                          <m:r>
                            <a:rPr lang="en-US" sz="3400" i="1">
                              <a:latin typeface="Cambria Math"/>
                            </a:rPr>
                            <m:t>0</m:t>
                          </m:r>
                        </m:sub>
                      </m:sSub>
                      <m:r>
                        <a:rPr lang="en-US" sz="3400" i="1">
                          <a:latin typeface="Cambria Math"/>
                        </a:rPr>
                        <m:t>[</m:t>
                      </m:r>
                      <m:r>
                        <a:rPr lang="en-US" sz="3400" i="1">
                          <a:latin typeface="Cambria Math"/>
                        </a:rPr>
                        <m:t>𝑖</m:t>
                      </m:r>
                      <m:r>
                        <a:rPr lang="en-US" sz="3400" i="1">
                          <a:latin typeface="Cambria Math"/>
                        </a:rPr>
                        <m:t>+1]</m:t>
                      </m:r>
                    </m:oMath>
                  </m:oMathPara>
                </a14:m>
                <a:endParaRPr lang="en-US" sz="3400" dirty="0"/>
              </a:p>
              <a:p>
                <a:endParaRPr lang="en-US" dirty="0" smtClean="0"/>
              </a:p>
              <a:p>
                <a:r>
                  <a:rPr lang="en-US" i="1" dirty="0" smtClean="0"/>
                  <a:t>Note the complexity of decoding is set by the list size at step 1: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  <a:ea typeface="Cambria Math"/>
                          </a:rPr>
                          <m:t>𝜌</m:t>
                        </m:r>
                      </m:e>
                      <m:sup>
                        <m:sSub>
                          <m:sSubPr>
                            <m:ctrlPr>
                              <a:rPr lang="en-US" i="1" smtClean="0"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𝑘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1</m:t>
                            </m:r>
                          </m:sub>
                        </m:sSub>
                      </m:sup>
                    </m:sSup>
                  </m:oMath>
                </a14:m>
                <a:r>
                  <a:rPr lang="en-US" i="1" dirty="0" smtClean="0"/>
                  <a:t>, so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𝑘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i="1" dirty="0" smtClean="0"/>
                  <a:t> can’t be too big.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4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4778" y="1524000"/>
            <a:ext cx="5295900" cy="1657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26494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Escher </a:t>
            </a:r>
            <a:r>
              <a:rPr lang="en-US" dirty="0" err="1" smtClean="0"/>
              <a:t>McEliece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Decoding Signatures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40000" lnSpcReduction="20000"/>
              </a:bodyPr>
              <a:lstStyle/>
              <a:p>
                <a:endParaRPr lang="en-US" dirty="0" smtClean="0"/>
              </a:p>
              <a:p>
                <a:endParaRPr lang="en-US" dirty="0"/>
              </a:p>
              <a:p>
                <a:endParaRPr lang="en-US" dirty="0" smtClean="0"/>
              </a:p>
              <a:p>
                <a:endParaRPr lang="en-US" dirty="0" smtClean="0"/>
              </a:p>
              <a:p>
                <a:endParaRPr lang="en-US" dirty="0" smtClean="0"/>
              </a:p>
              <a:p>
                <a:endParaRPr lang="en-US" dirty="0" smtClean="0"/>
              </a:p>
              <a:p>
                <a:endParaRPr lang="en-US" dirty="0" smtClean="0"/>
              </a:p>
              <a:p>
                <a:endParaRPr lang="en-US" dirty="0" smtClean="0"/>
              </a:p>
              <a:p>
                <a:r>
                  <a:rPr lang="en-US" dirty="0" smtClean="0"/>
                  <a:t>Divide Message as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d>
                      <m:dPr>
                        <m:begChr m:val="|"/>
                        <m:endChr m:val="|"/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sub>
                        </m:sSub>
                      </m:e>
                    </m:d>
                    <m:r>
                      <a:rPr lang="en-US" b="0" i="1" smtClean="0">
                        <a:latin typeface="Cambria Math"/>
                      </a:rPr>
                      <m:t>…|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𝑤</m:t>
                        </m:r>
                      </m:sub>
                    </m:sSub>
                  </m:oMath>
                </a14:m>
                <a:r>
                  <a:rPr lang="en-US" dirty="0" smtClean="0"/>
                  <a:t>, where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dirty="0" smtClean="0"/>
                  <a:t> has length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𝑘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𝑖</m:t>
                        </m:r>
                      </m:sub>
                    </m:sSub>
                  </m:oMath>
                </a14:m>
                <a:endParaRPr lang="en-US" dirty="0" smtClean="0"/>
              </a:p>
              <a:p>
                <a:r>
                  <a:rPr lang="en-US" dirty="0" smtClean="0"/>
                  <a:t>Divide </a:t>
                </a:r>
                <a:r>
                  <a:rPr lang="en-US" dirty="0" err="1" smtClean="0"/>
                  <a:t>Ciphertext</a:t>
                </a:r>
                <a:r>
                  <a:rPr lang="en-US" dirty="0" smtClean="0"/>
                  <a:t> as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𝑦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0</m:t>
                        </m:r>
                      </m:sub>
                    </m:sSub>
                    <m:d>
                      <m:dPr>
                        <m:begChr m:val="|"/>
                        <m:endChr m:val="|"/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𝑦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e>
                    </m:d>
                    <m:sSub>
                      <m:sSubPr>
                        <m:ctrlPr>
                          <a:rPr lang="en-US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𝑦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|</m:t>
                    </m:r>
                    <m:r>
                      <a:rPr lang="en-US" i="1">
                        <a:latin typeface="Cambria Math"/>
                      </a:rPr>
                      <m:t>…|</m:t>
                    </m:r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𝑦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𝑤</m:t>
                        </m:r>
                      </m:sub>
                    </m:sSub>
                  </m:oMath>
                </a14:m>
                <a:r>
                  <a:rPr lang="en-US" dirty="0" smtClean="0"/>
                  <a:t>, where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𝑦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dirty="0" smtClean="0"/>
                  <a:t> has length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𝑘</m:t>
                    </m:r>
                  </m:oMath>
                </a14:m>
                <a:r>
                  <a:rPr lang="en-US" dirty="0" smtClean="0"/>
                  <a:t> and the other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𝑦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dirty="0" smtClean="0"/>
                  <a:t> have length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𝑛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𝑖</m:t>
                        </m:r>
                      </m:sub>
                    </m:sSub>
                  </m:oMath>
                </a14:m>
                <a:endParaRPr lang="en-US" dirty="0" smtClean="0"/>
              </a:p>
              <a:p>
                <a:r>
                  <a:rPr lang="en-US" dirty="0" smtClean="0"/>
                  <a:t>Divide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𝑦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dirty="0" smtClean="0"/>
                  <a:t> as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𝑦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0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[1]</m:t>
                    </m:r>
                    <m:d>
                      <m:dPr>
                        <m:begChr m:val="|"/>
                        <m:endChr m:val="|"/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/>
                              </a:rPr>
                              <m:t>𝑦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0</m:t>
                            </m:r>
                          </m:sub>
                        </m:sSub>
                        <m:d>
                          <m:dPr>
                            <m:begChr m:val="["/>
                            <m:endChr m:val="]"/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e>
                        </m:d>
                      </m:e>
                    </m:d>
                    <m:r>
                      <a:rPr lang="en-US" i="1">
                        <a:latin typeface="Cambria Math"/>
                      </a:rPr>
                      <m:t>…|</m:t>
                    </m:r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𝑦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0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[</m:t>
                    </m:r>
                    <m:r>
                      <a:rPr lang="en-US" b="0" i="1" smtClean="0">
                        <a:latin typeface="Cambria Math"/>
                      </a:rPr>
                      <m:t>𝑤</m:t>
                    </m:r>
                    <m:r>
                      <a:rPr lang="en-US" b="0" i="1" smtClean="0">
                        <a:latin typeface="Cambria Math"/>
                      </a:rPr>
                      <m:t>]</m:t>
                    </m:r>
                  </m:oMath>
                </a14:m>
                <a:r>
                  <a:rPr lang="en-US" dirty="0" smtClean="0"/>
                  <a:t>, where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𝑦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0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[</m:t>
                    </m:r>
                    <m:r>
                      <a:rPr lang="en-US" b="0" i="1" smtClean="0">
                        <a:latin typeface="Cambria Math"/>
                      </a:rPr>
                      <m:t>𝑖</m:t>
                    </m:r>
                    <m:r>
                      <a:rPr lang="en-US" b="0" i="1" smtClean="0">
                        <a:latin typeface="Cambria Math"/>
                      </a:rPr>
                      <m:t>]</m:t>
                    </m:r>
                  </m:oMath>
                </a14:m>
                <a:r>
                  <a:rPr lang="en-US" dirty="0"/>
                  <a:t> has length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𝑘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𝑖</m:t>
                        </m:r>
                      </m:sub>
                    </m:sSub>
                  </m:oMath>
                </a14:m>
                <a:endParaRPr lang="en-US" dirty="0" smtClean="0"/>
              </a:p>
              <a:p>
                <a:endParaRPr lang="en-US" dirty="0" smtClean="0"/>
              </a:p>
              <a:p>
                <a:r>
                  <a:rPr lang="en-US" sz="3800" dirty="0" smtClean="0"/>
                  <a:t>Step </a:t>
                </a:r>
                <a14:m>
                  <m:oMath xmlns:m="http://schemas.openxmlformats.org/officeDocument/2006/math">
                    <m:r>
                      <a:rPr lang="en-US" sz="3800" i="1" dirty="0" smtClean="0">
                        <a:latin typeface="Cambria Math"/>
                      </a:rPr>
                      <m:t>0</m:t>
                    </m:r>
                  </m:oMath>
                </a14:m>
                <a:r>
                  <a:rPr lang="en-US" sz="3800" dirty="0" smtClean="0"/>
                  <a:t>: Compile a list of </a:t>
                </a:r>
                <a:r>
                  <a:rPr lang="en-US" sz="3800" b="1" i="1" dirty="0" smtClean="0"/>
                  <a:t>some of</a:t>
                </a:r>
                <a:r>
                  <a:rPr lang="en-US" sz="3800" dirty="0" smtClean="0"/>
                  <a:t> the possible </a:t>
                </a:r>
                <a:r>
                  <a:rPr lang="en-US" sz="3800" dirty="0" err="1" smtClean="0"/>
                  <a:t>decodings</a:t>
                </a:r>
                <a:r>
                  <a:rPr lang="en-US" sz="3800" dirty="0" smtClean="0"/>
                  <a:t> of the first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8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3800" i="1">
                            <a:latin typeface="Cambria Math"/>
                          </a:rPr>
                          <m:t>𝑘</m:t>
                        </m:r>
                      </m:e>
                      <m:sub>
                        <m:r>
                          <a:rPr lang="en-US" sz="3800" b="0" i="1" smtClean="0"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3800" dirty="0" smtClean="0"/>
                  <a:t> bits of </a:t>
                </a:r>
                <a14:m>
                  <m:oMath xmlns:m="http://schemas.openxmlformats.org/officeDocument/2006/math">
                    <m:r>
                      <a:rPr lang="en-US" sz="3800" b="0" i="1" smtClean="0">
                        <a:latin typeface="Cambria Math"/>
                      </a:rPr>
                      <m:t>𝑦</m:t>
                    </m:r>
                  </m:oMath>
                </a14:m>
                <a:endParaRPr lang="en-US" sz="3800" dirty="0" smtClean="0"/>
              </a:p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4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3400" b="0" i="1" smtClean="0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sz="34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sz="3400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sz="34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3400" b="0" i="1" smtClean="0">
                              <a:latin typeface="Cambria Math"/>
                            </a:rPr>
                            <m:t>𝑦</m:t>
                          </m:r>
                        </m:e>
                        <m:sub>
                          <m:r>
                            <a:rPr lang="en-US" sz="3400" b="0" i="1" smtClean="0">
                              <a:latin typeface="Cambria Math"/>
                            </a:rPr>
                            <m:t>0</m:t>
                          </m:r>
                        </m:sub>
                      </m:sSub>
                      <m:d>
                        <m:dPr>
                          <m:begChr m:val="["/>
                          <m:endChr m:val="]"/>
                          <m:ctrlPr>
                            <a:rPr lang="en-US" sz="34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3400" b="0" i="1" smtClean="0">
                              <a:latin typeface="Cambria Math"/>
                            </a:rPr>
                            <m:t>1</m:t>
                          </m:r>
                        </m:e>
                      </m:d>
                      <m:r>
                        <a:rPr lang="en-US" sz="3400" b="0" i="1" smtClean="0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US" sz="34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3400" b="0" i="1" smtClean="0">
                              <a:latin typeface="Cambria Math"/>
                            </a:rPr>
                            <m:t>𝑒</m:t>
                          </m:r>
                        </m:e>
                        <m:sub>
                          <m:r>
                            <a:rPr lang="en-US" sz="3400" b="0" i="1" smtClean="0">
                              <a:latin typeface="Cambria Math"/>
                            </a:rPr>
                            <m:t>0</m:t>
                          </m:r>
                        </m:sub>
                      </m:sSub>
                      <m:r>
                        <a:rPr lang="en-US" sz="3400" b="0" i="1" smtClean="0">
                          <a:latin typeface="Cambria Math"/>
                        </a:rPr>
                        <m:t>[1]</m:t>
                      </m:r>
                    </m:oMath>
                  </m:oMathPara>
                </a14:m>
                <a:endParaRPr lang="en-US" sz="3400" dirty="0" smtClean="0"/>
              </a:p>
              <a:p>
                <a:r>
                  <a:rPr lang="en-US" sz="3800" dirty="0" smtClean="0"/>
                  <a:t>Step </a:t>
                </a:r>
                <a14:m>
                  <m:oMath xmlns:m="http://schemas.openxmlformats.org/officeDocument/2006/math">
                    <m:r>
                      <a:rPr lang="en-US" sz="3800" b="0" i="1" smtClean="0">
                        <a:latin typeface="Cambria Math"/>
                      </a:rPr>
                      <m:t>1</m:t>
                    </m:r>
                    <m:r>
                      <a:rPr lang="en-US" sz="3800" b="0" i="1" smtClean="0">
                        <a:latin typeface="Cambria Math"/>
                        <a:ea typeface="Cambria Math"/>
                      </a:rPr>
                      <m:t>≤</m:t>
                    </m:r>
                    <m:r>
                      <a:rPr lang="en-US" sz="3800" b="0" i="1" smtClean="0">
                        <a:latin typeface="Cambria Math"/>
                        <a:ea typeface="Cambria Math"/>
                      </a:rPr>
                      <m:t>𝑖</m:t>
                    </m:r>
                    <m:r>
                      <a:rPr lang="en-US" sz="3800" b="0" i="1" smtClean="0">
                        <a:latin typeface="Cambria Math"/>
                        <a:ea typeface="Cambria Math"/>
                      </a:rPr>
                      <m:t>≤</m:t>
                    </m:r>
                    <m:r>
                      <a:rPr lang="en-US" sz="3800" b="0" i="1" smtClean="0">
                        <a:latin typeface="Cambria Math"/>
                        <a:ea typeface="Cambria Math"/>
                      </a:rPr>
                      <m:t>𝑤</m:t>
                    </m:r>
                  </m:oMath>
                </a14:m>
                <a:r>
                  <a:rPr lang="en-US" sz="3800" dirty="0" smtClean="0"/>
                  <a:t>: Update  by checking consistency and (if necessary) extending the decoding.</a:t>
                </a:r>
              </a:p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4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3400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US" sz="3400" b="0" i="1" smtClean="0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sz="34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sz="3400" b="0" i="1" smtClean="0">
                          <a:latin typeface="Cambria Math"/>
                        </a:rPr>
                        <m:t>|…|</m:t>
                      </m:r>
                      <m:sSub>
                        <m:sSubPr>
                          <m:ctrlPr>
                            <a:rPr lang="en-US" sz="34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3400" b="0" i="1" smtClean="0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sz="3400" b="0" i="1" smtClean="0">
                              <a:latin typeface="Cambria Math"/>
                            </a:rPr>
                            <m:t>𝑖</m:t>
                          </m:r>
                        </m:sub>
                      </m:sSub>
                      <m:r>
                        <a:rPr lang="en-US" sz="3400" b="0" i="1" smtClean="0">
                          <a:latin typeface="Cambria Math"/>
                        </a:rPr>
                        <m:t>)</m:t>
                      </m:r>
                      <m:r>
                        <a:rPr lang="en-US" sz="3400" b="0" i="1" smtClean="0">
                          <a:latin typeface="Cambria Math"/>
                          <a:ea typeface="Cambria Math"/>
                        </a:rPr>
                        <m:t>⋅</m:t>
                      </m:r>
                      <m:sSub>
                        <m:sSubPr>
                          <m:ctrlPr>
                            <a:rPr lang="en-US" sz="3400" b="0" i="1" smtClean="0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sz="3400" b="0" i="1" smtClean="0">
                              <a:latin typeface="Cambria Math"/>
                              <a:ea typeface="Cambria Math"/>
                            </a:rPr>
                            <m:t>𝐵</m:t>
                          </m:r>
                        </m:e>
                        <m:sub>
                          <m:r>
                            <a:rPr lang="en-US" sz="3400" b="0" i="1" smtClean="0">
                              <a:latin typeface="Cambria Math"/>
                              <a:ea typeface="Cambria Math"/>
                            </a:rPr>
                            <m:t>𝑖</m:t>
                          </m:r>
                        </m:sub>
                      </m:sSub>
                      <m:r>
                        <a:rPr lang="en-US" sz="3400" b="0" i="1" smtClean="0">
                          <a:latin typeface="Cambria Math"/>
                          <a:ea typeface="Cambria Math"/>
                        </a:rPr>
                        <m:t>+</m:t>
                      </m:r>
                      <m:sSub>
                        <m:sSubPr>
                          <m:ctrlPr>
                            <a:rPr lang="en-US" sz="3400" b="0" i="1" smtClean="0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sz="3400" b="0" i="1" smtClean="0">
                              <a:latin typeface="Cambria Math"/>
                              <a:ea typeface="Cambria Math"/>
                            </a:rPr>
                            <m:t>𝑦</m:t>
                          </m:r>
                        </m:e>
                        <m:sub>
                          <m:r>
                            <a:rPr lang="en-US" sz="3400" b="0" i="1" smtClean="0">
                              <a:latin typeface="Cambria Math"/>
                              <a:ea typeface="Cambria Math"/>
                            </a:rPr>
                            <m:t>𝑖</m:t>
                          </m:r>
                        </m:sub>
                      </m:sSub>
                      <m:r>
                        <a:rPr lang="en-US" sz="3400" b="0" i="1" smtClean="0">
                          <a:latin typeface="Cambria Math"/>
                          <a:ea typeface="Cambria Math"/>
                        </a:rPr>
                        <m:t>=</m:t>
                      </m:r>
                      <m:sSub>
                        <m:sSubPr>
                          <m:ctrlPr>
                            <a:rPr lang="en-US" sz="3400" b="0" i="1" smtClean="0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sz="3400" b="0" i="1" smtClean="0">
                              <a:latin typeface="Cambria Math"/>
                              <a:ea typeface="Cambria Math"/>
                            </a:rPr>
                            <m:t>𝑒</m:t>
                          </m:r>
                        </m:e>
                        <m:sub>
                          <m:r>
                            <a:rPr lang="en-US" sz="3400" b="0" i="1" smtClean="0">
                              <a:latin typeface="Cambria Math"/>
                              <a:ea typeface="Cambria Math"/>
                            </a:rPr>
                            <m:t>𝑖</m:t>
                          </m:r>
                        </m:sub>
                      </m:sSub>
                    </m:oMath>
                  </m:oMathPara>
                </a14:m>
                <a:endParaRPr lang="en-US" sz="3400" dirty="0" smtClean="0"/>
              </a:p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4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3400" i="1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sz="3400" i="1">
                              <a:latin typeface="Cambria Math"/>
                            </a:rPr>
                            <m:t>𝑖</m:t>
                          </m:r>
                          <m:r>
                            <a:rPr lang="en-US" sz="3400" i="1">
                              <a:latin typeface="Cambria Math"/>
                            </a:rPr>
                            <m:t>+1</m:t>
                          </m:r>
                        </m:sub>
                      </m:sSub>
                      <m:r>
                        <a:rPr lang="en-US" sz="3400" i="1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sz="34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3400" i="1">
                              <a:latin typeface="Cambria Math"/>
                            </a:rPr>
                            <m:t>𝑦</m:t>
                          </m:r>
                        </m:e>
                        <m:sub>
                          <m:r>
                            <a:rPr lang="en-US" sz="3400" i="1">
                              <a:latin typeface="Cambria Math"/>
                            </a:rPr>
                            <m:t>0</m:t>
                          </m:r>
                        </m:sub>
                      </m:sSub>
                      <m:d>
                        <m:dPr>
                          <m:begChr m:val="["/>
                          <m:endChr m:val="]"/>
                          <m:ctrlPr>
                            <a:rPr lang="en-US" sz="34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3400" i="1">
                              <a:latin typeface="Cambria Math"/>
                            </a:rPr>
                            <m:t>𝑖</m:t>
                          </m:r>
                          <m:r>
                            <a:rPr lang="en-US" sz="3400" i="1">
                              <a:latin typeface="Cambria Math"/>
                            </a:rPr>
                            <m:t>+1</m:t>
                          </m:r>
                        </m:e>
                      </m:d>
                      <m:r>
                        <a:rPr lang="en-US" sz="3400" i="1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US" sz="34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3400" i="1">
                              <a:latin typeface="Cambria Math"/>
                            </a:rPr>
                            <m:t>𝑒</m:t>
                          </m:r>
                        </m:e>
                        <m:sub>
                          <m:r>
                            <a:rPr lang="en-US" sz="3400" i="1">
                              <a:latin typeface="Cambria Math"/>
                            </a:rPr>
                            <m:t>0</m:t>
                          </m:r>
                        </m:sub>
                      </m:sSub>
                      <m:r>
                        <a:rPr lang="en-US" sz="3400" i="1">
                          <a:latin typeface="Cambria Math"/>
                        </a:rPr>
                        <m:t>[</m:t>
                      </m:r>
                      <m:r>
                        <a:rPr lang="en-US" sz="3400" i="1">
                          <a:latin typeface="Cambria Math"/>
                        </a:rPr>
                        <m:t>𝑖</m:t>
                      </m:r>
                      <m:r>
                        <a:rPr lang="en-US" sz="3400" i="1">
                          <a:latin typeface="Cambria Math"/>
                        </a:rPr>
                        <m:t>+1]</m:t>
                      </m:r>
                    </m:oMath>
                  </m:oMathPara>
                </a14:m>
                <a:endParaRPr lang="en-US" sz="3400" dirty="0"/>
              </a:p>
              <a:p>
                <a:endParaRPr lang="en-US" dirty="0" smtClean="0"/>
              </a:p>
              <a:p>
                <a:r>
                  <a:rPr lang="en-US" i="1" dirty="0" smtClean="0"/>
                  <a:t>Note the complexity of decoding is set by the list size at step w. Needs to be at least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i="1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en-US" i="1">
                                    <a:latin typeface="Cambria Math"/>
                                  </a:rPr>
                                  <m:t>2</m:t>
                                </m:r>
                              </m:num>
                              <m:den>
                                <m:r>
                                  <a:rPr lang="en-US" i="1">
                                    <a:latin typeface="Cambria Math"/>
                                    <a:ea typeface="Cambria Math"/>
                                  </a:rPr>
                                  <m:t>𝜌</m:t>
                                </m:r>
                              </m:den>
                            </m:f>
                          </m:e>
                        </m:d>
                      </m:e>
                      <m:sup>
                        <m:sSub>
                          <m:sSubPr>
                            <m:ctrlPr>
                              <a:rPr lang="en-US" i="1"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𝑛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𝑤</m:t>
                            </m:r>
                          </m:sub>
                        </m:sSub>
                      </m:sup>
                    </m:sSup>
                  </m:oMath>
                </a14:m>
                <a:r>
                  <a:rPr lang="en-US" i="1" dirty="0" smtClean="0"/>
                  <a:t>to survive consistency checks. Thus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𝑛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𝑤</m:t>
                        </m:r>
                      </m:sub>
                    </m:sSub>
                  </m:oMath>
                </a14:m>
                <a:r>
                  <a:rPr lang="en-US" i="1" dirty="0" smtClean="0"/>
                  <a:t> can’t be too big.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4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4778" y="1524000"/>
            <a:ext cx="5295900" cy="1657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05759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49962"/>
          </a:xfrm>
        </p:spPr>
        <p:txBody>
          <a:bodyPr/>
          <a:lstStyle/>
          <a:p>
            <a:r>
              <a:rPr lang="en-US" dirty="0" smtClean="0"/>
              <a:t>On to attacks!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41496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12989</TotalTime>
  <Words>1907</Words>
  <Application>Microsoft Office PowerPoint</Application>
  <PresentationFormat>On-screen Show (4:3)</PresentationFormat>
  <Paragraphs>229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Office Theme</vt:lpstr>
      <vt:lpstr>Vulnerabilities of  McEliece in the World of Escher</vt:lpstr>
      <vt:lpstr>Outline</vt:lpstr>
      <vt:lpstr>Commonalities with other McEliece Variants.</vt:lpstr>
      <vt:lpstr>Escher McEliece Error Sets</vt:lpstr>
      <vt:lpstr>Error Set Density, ρ</vt:lpstr>
      <vt:lpstr>Escher McEliece The Private key</vt:lpstr>
      <vt:lpstr>Escher McEliece Decoding Encryption</vt:lpstr>
      <vt:lpstr>Escher McEliece Decoding Signatures</vt:lpstr>
      <vt:lpstr>On to attacks!</vt:lpstr>
      <vt:lpstr>Information set Decoding for Errors</vt:lpstr>
      <vt:lpstr>Using ISD for Errors to Forge Signatures</vt:lpstr>
      <vt:lpstr>Can this forgery be avoided?</vt:lpstr>
      <vt:lpstr>Information Set Decoding for the Private Key.</vt:lpstr>
      <vt:lpstr>Where are the low-weight targets?</vt:lpstr>
      <vt:lpstr>Once we have low weight vectors, then what?</vt:lpstr>
      <vt:lpstr>Detecting the Structure through Statistics.</vt:lpstr>
      <vt:lpstr>Removing The Columns</vt:lpstr>
      <vt:lpstr>Generic information set decoding</vt:lpstr>
      <vt:lpstr>Why does this work?</vt:lpstr>
      <vt:lpstr>Optimization 1 Using a nonrandom P’</vt:lpstr>
      <vt:lpstr>Optimization 2: Using rank to check if we’re removing the right columns </vt:lpstr>
      <vt:lpstr>Key Recovery Results</vt:lpstr>
      <vt:lpstr>Can the scheme be saved?</vt:lpstr>
      <vt:lpstr>Conclusions</vt:lpstr>
      <vt:lpstr>Thank You!</vt:lpstr>
    </vt:vector>
  </TitlesOfParts>
  <Company>NIST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McEliece in the World of Escher (With new attacks)</dc:title>
  <dc:creator>Perlner, Ray</dc:creator>
  <cp:lastModifiedBy>Perlner, Ray</cp:lastModifiedBy>
  <cp:revision>87</cp:revision>
  <dcterms:created xsi:type="dcterms:W3CDTF">2015-04-29T13:22:18Z</dcterms:created>
  <dcterms:modified xsi:type="dcterms:W3CDTF">2016-02-16T19:31:36Z</dcterms:modified>
</cp:coreProperties>
</file>