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78" r:id="rId3"/>
    <p:sldMasterId id="2147483701" r:id="rId4"/>
    <p:sldMasterId id="2147483703" r:id="rId5"/>
    <p:sldMasterId id="2147483705" r:id="rId6"/>
    <p:sldMasterId id="2147483707" r:id="rId7"/>
    <p:sldMasterId id="2147483709" r:id="rId8"/>
    <p:sldMasterId id="2147483711" r:id="rId9"/>
    <p:sldMasterId id="2147483713" r:id="rId10"/>
    <p:sldMasterId id="2147483715" r:id="rId11"/>
    <p:sldMasterId id="2147483717" r:id="rId12"/>
    <p:sldMasterId id="2147483719" r:id="rId13"/>
    <p:sldMasterId id="2147483721" r:id="rId14"/>
    <p:sldMasterId id="2147483723" r:id="rId15"/>
    <p:sldMasterId id="2147483725" r:id="rId16"/>
    <p:sldMasterId id="2147483727" r:id="rId17"/>
    <p:sldMasterId id="2147483729" r:id="rId18"/>
  </p:sldMasterIdLst>
  <p:notesMasterIdLst>
    <p:notesMasterId r:id="rId43"/>
  </p:notesMasterIdLst>
  <p:sldIdLst>
    <p:sldId id="256" r:id="rId19"/>
    <p:sldId id="260" r:id="rId20"/>
    <p:sldId id="287" r:id="rId21"/>
    <p:sldId id="263" r:id="rId22"/>
    <p:sldId id="264" r:id="rId23"/>
    <p:sldId id="276" r:id="rId24"/>
    <p:sldId id="273" r:id="rId25"/>
    <p:sldId id="280" r:id="rId26"/>
    <p:sldId id="279" r:id="rId27"/>
    <p:sldId id="281" r:id="rId28"/>
    <p:sldId id="283" r:id="rId29"/>
    <p:sldId id="284" r:id="rId30"/>
    <p:sldId id="269" r:id="rId31"/>
    <p:sldId id="285" r:id="rId32"/>
    <p:sldId id="286" r:id="rId33"/>
    <p:sldId id="291" r:id="rId34"/>
    <p:sldId id="293" r:id="rId35"/>
    <p:sldId id="298" r:id="rId36"/>
    <p:sldId id="270" r:id="rId37"/>
    <p:sldId id="303" r:id="rId38"/>
    <p:sldId id="301" r:id="rId39"/>
    <p:sldId id="300" r:id="rId40"/>
    <p:sldId id="282" r:id="rId41"/>
    <p:sldId id="274" r:id="rId42"/>
  </p:sldIdLst>
  <p:sldSz cx="12192000" cy="6858000"/>
  <p:notesSz cx="6858000" cy="9144000"/>
  <p:defaultTextStyle>
    <a:defPPr>
      <a:defRPr lang="en-US"/>
    </a:defPPr>
    <a:lvl1pPr marL="0" algn="l" defTabSz="9131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535" algn="l" defTabSz="9131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144" algn="l" defTabSz="9131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9716" algn="l" defTabSz="9131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6289" algn="l" defTabSz="9131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2894" algn="l" defTabSz="9131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9433" algn="l" defTabSz="9131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5968" algn="l" defTabSz="9131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2503" algn="l" defTabSz="9131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99FF99"/>
    <a:srgbClr val="9999FF"/>
    <a:srgbClr val="FFFF99"/>
    <a:srgbClr val="FF9999"/>
    <a:srgbClr val="0071C5"/>
    <a:srgbClr val="CBD5EA"/>
    <a:srgbClr val="FF5050"/>
    <a:srgbClr val="E7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3" autoAdjust="0"/>
    <p:restoredTop sz="83895" autoAdjust="0"/>
  </p:normalViewPr>
  <p:slideViewPr>
    <p:cSldViewPr snapToGrid="0">
      <p:cViewPr varScale="1">
        <p:scale>
          <a:sx n="56" d="100"/>
          <a:sy n="56" d="100"/>
        </p:scale>
        <p:origin x="-210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271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F4E4C-99D5-4B77-BA22-A3BBD6202CBE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38073-0066-489A-BC54-048192F1B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7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35" algn="l" defTabSz="913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44" algn="l" defTabSz="913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716" algn="l" defTabSz="913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289" algn="l" defTabSz="913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894" algn="l" defTabSz="913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433" algn="l" defTabSz="913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968" algn="l" defTabSz="913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503" algn="l" defTabSz="913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38073-0066-489A-BC54-048192F1B4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54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346FAF-FF82-44A3-81A2-3EC39E2E100E}" type="slidenum">
              <a:rPr lang="en-US"/>
              <a:pPr/>
              <a:t>16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2CE6D2-31D3-4249-AEFE-794D95B9E5C1}" type="slidenum">
              <a:rPr lang="zh-CN" altLang="en-US" smtClean="0">
                <a:ea typeface="SimSun" pitchFamily="2" charset="-122"/>
              </a:rPr>
              <a:pPr/>
              <a:t>17</a:t>
            </a:fld>
            <a:endParaRPr lang="en-US" altLang="zh-CN" smtClean="0">
              <a:ea typeface="SimSun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Covers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1670051"/>
            <a:ext cx="11025717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intel_rgb_300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32094" y="301700"/>
            <a:ext cx="1153583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3" y="2640459"/>
            <a:ext cx="6779100" cy="553999"/>
          </a:xfrm>
        </p:spPr>
        <p:txBody>
          <a:bodyPr wrap="none" anchor="ctr">
            <a:spAutoFit/>
          </a:bodyPr>
          <a:lstStyle>
            <a:lvl1pPr algn="l">
              <a:lnSpc>
                <a:spcPct val="100000"/>
              </a:lnSpc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en-US" altLang="ja-JP" dirty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170989" y="4353388"/>
            <a:ext cx="5955651" cy="313477"/>
          </a:xfrm>
        </p:spPr>
        <p:txBody>
          <a:bodyPr>
            <a:sp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defRPr sz="2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1361210" y="6582831"/>
            <a:ext cx="8603672" cy="184666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</a:rPr>
              <a:t>Use or disclosure of the contents of this page</a:t>
            </a:r>
            <a:r>
              <a:rPr lang="en-US" sz="1200" baseline="0" dirty="0" smtClean="0">
                <a:solidFill>
                  <a:schemeClr val="bg1"/>
                </a:solidFill>
                <a:latin typeface="Verdana" pitchFamily="34" charset="0"/>
              </a:rPr>
              <a:t> i</a:t>
            </a:r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</a:rPr>
              <a:t>s restricted by the terms on the notice page</a:t>
            </a:r>
            <a:endParaRPr lang="en-US" sz="12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7648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59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3427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Intel_logo_whi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7784" y="301627"/>
            <a:ext cx="1157816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4603"/>
            <a:ext cx="8636000" cy="1362076"/>
          </a:xfrm>
        </p:spPr>
        <p:txBody>
          <a:bodyPr anchor="ctr"/>
          <a:lstStyle>
            <a:lvl1pPr algn="l">
              <a:lnSpc>
                <a:spcPct val="100000"/>
              </a:lnSpc>
              <a:defRPr sz="3900" b="0" cap="none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6728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 with White Logo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intel_wht_rgb_300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3535" y="2473348"/>
            <a:ext cx="3865033" cy="191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84518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 with 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intel_rgb_300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3535" y="2473348"/>
            <a:ext cx="3865033" cy="191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77788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Covers-0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5603"/>
            <a:ext cx="11008784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intel_rgb_300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32094" y="301700"/>
            <a:ext cx="1153583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3" y="6596067"/>
            <a:ext cx="36099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28" tIns="45718" rIns="91328" bIns="45718">
            <a:spAutoFit/>
          </a:bodyPr>
          <a:lstStyle/>
          <a:p>
            <a:fld id="{54C6959D-C371-4253-8030-921575396AF4}" type="slidenum">
              <a:rPr lang="en-US" sz="800">
                <a:solidFill>
                  <a:schemeClr val="bg2"/>
                </a:solidFill>
                <a:latin typeface="Verdana" pitchFamily="34" charset="0"/>
              </a:rPr>
              <a:pPr/>
              <a:t>‹#›</a:t>
            </a:fld>
            <a:endParaRPr lang="en-US" sz="800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3" y="2379433"/>
            <a:ext cx="6779100" cy="553999"/>
          </a:xfrm>
        </p:spPr>
        <p:txBody>
          <a:bodyPr wrap="none" anchor="ctr">
            <a:sp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en-US" altLang="ja-JP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3584" y="3264248"/>
            <a:ext cx="5791200" cy="393271"/>
          </a:xfrm>
        </p:spPr>
        <p:txBody>
          <a:bodyPr>
            <a:sp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53785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Covers-0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770138"/>
            <a:ext cx="11123084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intel_rgb_300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32094" y="301700"/>
            <a:ext cx="1153583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3" y="6596067"/>
            <a:ext cx="36099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28" tIns="45718" rIns="91328" bIns="45718">
            <a:spAutoFit/>
          </a:bodyPr>
          <a:lstStyle/>
          <a:p>
            <a:fld id="{4A074D7C-431C-43E1-BDD9-46F78EDA2714}" type="slidenum">
              <a:rPr lang="en-US" sz="800">
                <a:solidFill>
                  <a:schemeClr val="bg2"/>
                </a:solidFill>
                <a:latin typeface="Verdana" pitchFamily="34" charset="0"/>
              </a:rPr>
              <a:pPr/>
              <a:t>‹#›</a:t>
            </a:fld>
            <a:endParaRPr lang="en-US" sz="800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1" y="2798014"/>
            <a:ext cx="9005344" cy="553999"/>
          </a:xfrm>
        </p:spPr>
        <p:txBody>
          <a:bodyPr anchor="ctr">
            <a:sp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en-US" altLang="ja-JP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3276" y="3750168"/>
            <a:ext cx="5791200" cy="393271"/>
          </a:xfrm>
        </p:spPr>
        <p:txBody>
          <a:bodyPr>
            <a:sp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01344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Covers-0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1203327"/>
            <a:ext cx="11326284" cy="372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intel_rgb_300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32094" y="301700"/>
            <a:ext cx="1153583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3" y="6596067"/>
            <a:ext cx="36099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28" tIns="45718" rIns="91328" bIns="45718">
            <a:spAutoFit/>
          </a:bodyPr>
          <a:lstStyle/>
          <a:p>
            <a:fld id="{18C569DF-CF49-423A-83D4-14765F5AF64E}" type="slidenum">
              <a:rPr lang="en-US" sz="800">
                <a:solidFill>
                  <a:schemeClr val="bg2"/>
                </a:solidFill>
                <a:latin typeface="Verdana" pitchFamily="34" charset="0"/>
              </a:rPr>
              <a:pPr/>
              <a:t>‹#›</a:t>
            </a:fld>
            <a:endParaRPr lang="en-US" sz="800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1379" y="2743039"/>
            <a:ext cx="6779100" cy="553999"/>
          </a:xfrm>
        </p:spPr>
        <p:txBody>
          <a:bodyPr wrap="none" anchor="ctr">
            <a:sp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en-US" altLang="ja-JP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89777" y="3649816"/>
            <a:ext cx="5791200" cy="393271"/>
          </a:xfrm>
        </p:spPr>
        <p:txBody>
          <a:bodyPr>
            <a:sp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18445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4603"/>
            <a:ext cx="8636000" cy="1362076"/>
          </a:xfrm>
        </p:spPr>
        <p:txBody>
          <a:bodyPr anchor="ctr"/>
          <a:lstStyle>
            <a:lvl1pPr algn="l">
              <a:lnSpc>
                <a:spcPct val="100000"/>
              </a:lnSpc>
              <a:defRPr sz="3600" b="0" cap="none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01675" y="6553200"/>
            <a:ext cx="554567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>
                <a:solidFill>
                  <a:schemeClr val="bg1"/>
                </a:solidFill>
                <a:latin typeface="Neo Sans Intel Light" pitchFamily="34" charset="0"/>
              </a:defRPr>
            </a:lvl1pPr>
          </a:lstStyle>
          <a:p>
            <a:fld id="{4A70949F-B9BD-491C-9344-3C212311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269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-option 2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514603"/>
            <a:ext cx="6170341" cy="1362076"/>
          </a:xfrm>
        </p:spPr>
        <p:txBody>
          <a:bodyPr anchor="ctr"/>
          <a:lstStyle>
            <a:lvl1pPr algn="l">
              <a:lnSpc>
                <a:spcPct val="100000"/>
              </a:lnSpc>
              <a:defRPr sz="3600" b="0" cap="none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137400" y="0"/>
            <a:ext cx="5054600" cy="68580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101675" y="6553200"/>
            <a:ext cx="554567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>
                <a:solidFill>
                  <a:schemeClr val="bg1"/>
                </a:solidFill>
                <a:latin typeface="Neo Sans Intel Light" pitchFamily="34" charset="0"/>
              </a:defRPr>
            </a:lvl1pPr>
          </a:lstStyle>
          <a:p>
            <a:fld id="{4A70949F-B9BD-491C-9344-3C212311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675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-option 3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9956" y="584203"/>
            <a:ext cx="6170341" cy="1362076"/>
          </a:xfrm>
        </p:spPr>
        <p:txBody>
          <a:bodyPr anchor="ctr"/>
          <a:lstStyle>
            <a:lvl1pPr algn="l">
              <a:lnSpc>
                <a:spcPct val="100000"/>
              </a:lnSpc>
              <a:defRPr sz="3200" b="0" cap="none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101675" y="6553200"/>
            <a:ext cx="554567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>
                <a:solidFill>
                  <a:schemeClr val="bg1"/>
                </a:solidFill>
                <a:latin typeface="Neo Sans Intel Light" pitchFamily="34" charset="0"/>
              </a:defRPr>
            </a:lvl1pPr>
          </a:lstStyle>
          <a:p>
            <a:fld id="{4A70949F-B9BD-491C-9344-3C212311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035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2523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485" y="1379543"/>
            <a:ext cx="5382683" cy="4537076"/>
          </a:xfrm>
        </p:spPr>
        <p:txBody>
          <a:bodyPr>
            <a:normAutofit/>
          </a:bodyPr>
          <a:lstStyle>
            <a:lvl1pPr marL="0" indent="0">
              <a:defRPr sz="20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379543"/>
            <a:ext cx="5384800" cy="4537076"/>
          </a:xfrm>
        </p:spPr>
        <p:txBody>
          <a:bodyPr>
            <a:normAutofit/>
          </a:bodyPr>
          <a:lstStyle>
            <a:lvl1pPr marL="0" indent="0">
              <a:defRPr sz="20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788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theme" Target="../theme/theme10.xml"/><Relationship Id="rId4" Type="http://schemas.openxmlformats.org/officeDocument/2006/relationships/image" Target="../media/image15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theme" Target="../theme/theme11.xml"/><Relationship Id="rId4" Type="http://schemas.openxmlformats.org/officeDocument/2006/relationships/image" Target="../media/image15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theme" Target="../theme/theme12.xml"/><Relationship Id="rId4" Type="http://schemas.openxmlformats.org/officeDocument/2006/relationships/image" Target="../media/image15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theme" Target="../theme/theme13.xml"/><Relationship Id="rId4" Type="http://schemas.openxmlformats.org/officeDocument/2006/relationships/image" Target="../media/image15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theme" Target="../theme/theme14.xml"/><Relationship Id="rId4" Type="http://schemas.openxmlformats.org/officeDocument/2006/relationships/image" Target="../media/image15.pn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theme" Target="../theme/theme15.xml"/><Relationship Id="rId4" Type="http://schemas.openxmlformats.org/officeDocument/2006/relationships/image" Target="../media/image15.pn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theme" Target="../theme/theme16.xml"/><Relationship Id="rId4" Type="http://schemas.openxmlformats.org/officeDocument/2006/relationships/image" Target="../media/image15.pn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theme" Target="../theme/theme17.xml"/><Relationship Id="rId4" Type="http://schemas.openxmlformats.org/officeDocument/2006/relationships/image" Target="../media/image15.png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theme" Target="../theme/theme18.xml"/><Relationship Id="rId4" Type="http://schemas.openxmlformats.org/officeDocument/2006/relationships/image" Target="../media/image15.pn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theme" Target="../theme/theme4.xml"/><Relationship Id="rId4" Type="http://schemas.openxmlformats.org/officeDocument/2006/relationships/image" Target="../media/image1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theme" Target="../theme/theme5.xml"/><Relationship Id="rId4" Type="http://schemas.openxmlformats.org/officeDocument/2006/relationships/image" Target="../media/image15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theme" Target="../theme/theme6.xml"/><Relationship Id="rId4" Type="http://schemas.openxmlformats.org/officeDocument/2006/relationships/image" Target="../media/image15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theme" Target="../theme/theme7.xml"/><Relationship Id="rId4" Type="http://schemas.openxmlformats.org/officeDocument/2006/relationships/image" Target="../media/image15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theme" Target="../theme/theme8.xml"/><Relationship Id="rId4" Type="http://schemas.openxmlformats.org/officeDocument/2006/relationships/image" Target="../media/image15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theme" Target="../theme/theme9.xml"/><Relationship Id="rId4" Type="http://schemas.openxmlformats.org/officeDocument/2006/relationships/image" Target="../media/image1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5367" y="409576"/>
            <a:ext cx="109728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7485" y="1379539"/>
            <a:ext cx="10970683" cy="453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 smtClean="0"/>
              <a:t>Click to edit Master text styles</a:t>
            </a:r>
          </a:p>
          <a:p>
            <a:pPr lvl="1"/>
            <a:r>
              <a:rPr lang="en-US" altLang="ja-JP" dirty="0" smtClean="0"/>
              <a:t>Second level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</a:p>
        </p:txBody>
      </p:sp>
      <p:pic>
        <p:nvPicPr>
          <p:cNvPr id="1028" name="Picture 4" descr="Intel_footer_121410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362703"/>
            <a:ext cx="12192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5"/>
          <p:cNvSpPr txBox="1">
            <a:spLocks noChangeArrowheads="1"/>
          </p:cNvSpPr>
          <p:nvPr userDrawn="1"/>
        </p:nvSpPr>
        <p:spPr bwMode="auto">
          <a:xfrm>
            <a:off x="1361210" y="6562049"/>
            <a:ext cx="8603672" cy="184666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</a:rPr>
              <a:t>Intel Labs Research – Not Intel product</a:t>
            </a:r>
            <a:r>
              <a:rPr lang="en-US" sz="1200" baseline="0" dirty="0" smtClean="0">
                <a:solidFill>
                  <a:schemeClr val="bg1"/>
                </a:solidFill>
                <a:latin typeface="Verdana" pitchFamily="34" charset="0"/>
              </a:rPr>
              <a:t> plans</a:t>
            </a:r>
            <a:endParaRPr lang="en-US" sz="12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3" y="6596067"/>
            <a:ext cx="36099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28" tIns="45718" rIns="91328" bIns="45718">
            <a:spAutoFit/>
          </a:bodyPr>
          <a:lstStyle/>
          <a:p>
            <a:fld id="{7E43B237-5611-49BF-B518-0920DF3FEA77}" type="slidenum">
              <a:rPr lang="en-US" sz="800">
                <a:solidFill>
                  <a:schemeClr val="bg1"/>
                </a:solidFill>
                <a:latin typeface="Verdana" pitchFamily="34" charset="0"/>
              </a:rPr>
              <a:pPr/>
              <a:t>‹#›</a:t>
            </a:fld>
            <a:endParaRPr lang="en-US" sz="80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91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700" b="1">
          <a:solidFill>
            <a:schemeClr val="accent1"/>
          </a:solidFill>
          <a:latin typeface="Verdana"/>
          <a:ea typeface="ＭＳ Ｐゴシック" pitchFamily="34" charset="-128"/>
          <a:cs typeface="Verdana"/>
        </a:defRPr>
      </a:lvl1pPr>
      <a:lvl2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700" b="1">
          <a:solidFill>
            <a:schemeClr val="accent1"/>
          </a:solidFill>
          <a:latin typeface="Verdana" pitchFamily="34" charset="0"/>
          <a:ea typeface="ＭＳ Ｐゴシック" pitchFamily="34" charset="-128"/>
          <a:cs typeface="Arial" pitchFamily="34" charset="0"/>
        </a:defRPr>
      </a:lvl2pPr>
      <a:lvl3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700" b="1">
          <a:solidFill>
            <a:schemeClr val="accent1"/>
          </a:solidFill>
          <a:latin typeface="Verdana" pitchFamily="34" charset="0"/>
          <a:ea typeface="ＭＳ Ｐゴシック" pitchFamily="34" charset="-128"/>
          <a:cs typeface="Arial" pitchFamily="34" charset="0"/>
        </a:defRPr>
      </a:lvl3pPr>
      <a:lvl4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700" b="1">
          <a:solidFill>
            <a:schemeClr val="accent1"/>
          </a:solidFill>
          <a:latin typeface="Verdana" pitchFamily="34" charset="0"/>
          <a:ea typeface="ＭＳ Ｐゴシック" pitchFamily="34" charset="-128"/>
          <a:cs typeface="Arial" pitchFamily="34" charset="0"/>
        </a:defRPr>
      </a:lvl4pPr>
      <a:lvl5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700" b="1">
          <a:solidFill>
            <a:schemeClr val="accent1"/>
          </a:solidFill>
          <a:latin typeface="Verdana" pitchFamily="34" charset="0"/>
          <a:ea typeface="ＭＳ Ｐゴシック" pitchFamily="34" charset="-128"/>
          <a:cs typeface="Arial" pitchFamily="34" charset="0"/>
        </a:defRPr>
      </a:lvl5pPr>
      <a:lvl6pPr marL="456535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6pPr>
      <a:lvl7pPr marL="913144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7pPr>
      <a:lvl8pPr marL="1369716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8pPr>
      <a:lvl9pPr marL="1826289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9pPr>
    </p:titleStyle>
    <p:bodyStyle>
      <a:lvl1pPr algn="l" rtl="0" eaLnBrk="1" fontAlgn="base" hangingPunct="1">
        <a:spcBef>
          <a:spcPct val="75000"/>
        </a:spcBef>
        <a:spcAft>
          <a:spcPct val="0"/>
        </a:spcAft>
        <a:defRPr sz="2000">
          <a:solidFill>
            <a:schemeClr val="tx1"/>
          </a:solidFill>
          <a:latin typeface="Verdana"/>
          <a:ea typeface="ＭＳ Ｐゴシック" pitchFamily="34" charset="-128"/>
          <a:cs typeface="Verdana"/>
        </a:defRPr>
      </a:lvl1pPr>
      <a:lvl2pPr marL="185514" indent="-183926" algn="l" rtl="0" eaLnBrk="1" fontAlgn="base" hangingPunct="1">
        <a:spcBef>
          <a:spcPct val="4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Verdana"/>
          <a:ea typeface="ＭＳ Ｐゴシック" pitchFamily="34" charset="-128"/>
          <a:cs typeface="Verdana"/>
        </a:defRPr>
      </a:lvl2pPr>
      <a:lvl3pPr marL="413784" indent="-226717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Neo Sans Intel" pitchFamily="34" charset="0"/>
        <a:buChar char="–"/>
        <a:defRPr>
          <a:solidFill>
            <a:schemeClr val="tx1"/>
          </a:solidFill>
          <a:latin typeface="Verdana"/>
          <a:ea typeface="ＭＳ Ｐゴシック" pitchFamily="34" charset="-128"/>
          <a:cs typeface="Verdana"/>
        </a:defRPr>
      </a:lvl3pPr>
      <a:lvl4pPr marL="567550" indent="-152179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Neo Sans Intel" pitchFamily="34" charset="0"/>
        <a:buChar char="–"/>
        <a:defRPr>
          <a:solidFill>
            <a:schemeClr val="tx1"/>
          </a:solidFill>
          <a:latin typeface="Verdana"/>
          <a:ea typeface="ＭＳ Ｐゴシック" pitchFamily="34" charset="-128"/>
          <a:cs typeface="Verdana"/>
        </a:defRPr>
      </a:lvl4pPr>
      <a:lvl5pPr marL="760965" indent="-191866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Verdana"/>
          <a:ea typeface="ＭＳ Ｐゴシック" pitchFamily="34" charset="-128"/>
          <a:cs typeface="Verdana"/>
        </a:defRPr>
      </a:lvl5pPr>
      <a:lvl6pPr marL="1217538" indent="-191866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1674073" indent="-191866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2130645" indent="-191866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2587254" indent="-191866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1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5" algn="l" defTabSz="9131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4" algn="l" defTabSz="9131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9" algn="l" defTabSz="9131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94" algn="l" defTabSz="9131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3" algn="l" defTabSz="9131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68" algn="l" defTabSz="9131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03" algn="l" defTabSz="9131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" y="-365"/>
            <a:ext cx="12192647" cy="68583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8" descr="intel-con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88" y="6413501"/>
            <a:ext cx="1500293" cy="137617"/>
          </a:xfrm>
          <a:prstGeom prst="rect">
            <a:avLst/>
          </a:prstGeom>
        </p:spPr>
      </p:pic>
      <p:pic>
        <p:nvPicPr>
          <p:cNvPr id="5" name="Picture 4" descr="software_blu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04" y="6059137"/>
            <a:ext cx="3175563" cy="396944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30453" y="6300153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defTabSz="914400"/>
            <a:fld id="{6A174EDC-730F-0E4F-8F7E-AD594D963D71}" type="slidenum">
              <a:rPr lang="en-US">
                <a:solidFill>
                  <a:srgbClr val="FFFFFF"/>
                </a:solidFill>
              </a:rPr>
              <a:pPr defTabSz="91440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1998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071C5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71C5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71C5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71C5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71C5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" y="-365"/>
            <a:ext cx="12192647" cy="68583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8" descr="intel-con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88" y="6413501"/>
            <a:ext cx="1500293" cy="137617"/>
          </a:xfrm>
          <a:prstGeom prst="rect">
            <a:avLst/>
          </a:prstGeom>
        </p:spPr>
      </p:pic>
      <p:pic>
        <p:nvPicPr>
          <p:cNvPr id="5" name="Picture 4" descr="software_blu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04" y="6059137"/>
            <a:ext cx="3175563" cy="396944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30453" y="6300153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defTabSz="914400"/>
            <a:fld id="{6A174EDC-730F-0E4F-8F7E-AD594D963D71}" type="slidenum">
              <a:rPr lang="en-US">
                <a:solidFill>
                  <a:srgbClr val="FFFFFF"/>
                </a:solidFill>
              </a:rPr>
              <a:pPr defTabSz="91440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1998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071C5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71C5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71C5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71C5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71C5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" y="-365"/>
            <a:ext cx="12192647" cy="68583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8" descr="intel-con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88" y="6413501"/>
            <a:ext cx="1500293" cy="137617"/>
          </a:xfrm>
          <a:prstGeom prst="rect">
            <a:avLst/>
          </a:prstGeom>
        </p:spPr>
      </p:pic>
      <p:pic>
        <p:nvPicPr>
          <p:cNvPr id="5" name="Picture 4" descr="software_blu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04" y="6059137"/>
            <a:ext cx="3175563" cy="396944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30453" y="6300153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defTabSz="914400"/>
            <a:fld id="{6A174EDC-730F-0E4F-8F7E-AD594D963D71}" type="slidenum">
              <a:rPr lang="en-US">
                <a:solidFill>
                  <a:srgbClr val="FFFFFF"/>
                </a:solidFill>
              </a:rPr>
              <a:pPr defTabSz="91440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1998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071C5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71C5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71C5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71C5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71C5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" y="-365"/>
            <a:ext cx="12192647" cy="68583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8" descr="intel-con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88" y="6413501"/>
            <a:ext cx="1500293" cy="137617"/>
          </a:xfrm>
          <a:prstGeom prst="rect">
            <a:avLst/>
          </a:prstGeom>
        </p:spPr>
      </p:pic>
      <p:pic>
        <p:nvPicPr>
          <p:cNvPr id="5" name="Picture 4" descr="software_blu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04" y="6059137"/>
            <a:ext cx="3175563" cy="396944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30453" y="6300153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defTabSz="914400"/>
            <a:fld id="{6A174EDC-730F-0E4F-8F7E-AD594D963D71}" type="slidenum">
              <a:rPr lang="en-US">
                <a:solidFill>
                  <a:srgbClr val="FFFFFF"/>
                </a:solidFill>
              </a:rPr>
              <a:pPr defTabSz="91440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1998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071C5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71C5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71C5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71C5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71C5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" y="-365"/>
            <a:ext cx="12192647" cy="68583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8" descr="intel-con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88" y="6413501"/>
            <a:ext cx="1500293" cy="137617"/>
          </a:xfrm>
          <a:prstGeom prst="rect">
            <a:avLst/>
          </a:prstGeom>
        </p:spPr>
      </p:pic>
      <p:pic>
        <p:nvPicPr>
          <p:cNvPr id="5" name="Picture 4" descr="software_blu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04" y="6059137"/>
            <a:ext cx="3175563" cy="396944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30453" y="6300153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defTabSz="914400"/>
            <a:fld id="{6A174EDC-730F-0E4F-8F7E-AD594D963D71}" type="slidenum">
              <a:rPr lang="en-US">
                <a:solidFill>
                  <a:srgbClr val="FFFFFF"/>
                </a:solidFill>
              </a:rPr>
              <a:pPr defTabSz="91440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1998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071C5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71C5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71C5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71C5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71C5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" y="-365"/>
            <a:ext cx="12192647" cy="68583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8" descr="intel-con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88" y="6413501"/>
            <a:ext cx="1500293" cy="137617"/>
          </a:xfrm>
          <a:prstGeom prst="rect">
            <a:avLst/>
          </a:prstGeom>
        </p:spPr>
      </p:pic>
      <p:pic>
        <p:nvPicPr>
          <p:cNvPr id="5" name="Picture 4" descr="software_blu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04" y="6059137"/>
            <a:ext cx="3175563" cy="396944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30453" y="6300153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defTabSz="914400"/>
            <a:fld id="{6A174EDC-730F-0E4F-8F7E-AD594D963D71}" type="slidenum">
              <a:rPr lang="en-US">
                <a:solidFill>
                  <a:srgbClr val="FFFFFF"/>
                </a:solidFill>
              </a:rPr>
              <a:pPr defTabSz="91440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1998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071C5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71C5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71C5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71C5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71C5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" y="-365"/>
            <a:ext cx="12192647" cy="68583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8" descr="intel-con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88" y="6413501"/>
            <a:ext cx="1500293" cy="137617"/>
          </a:xfrm>
          <a:prstGeom prst="rect">
            <a:avLst/>
          </a:prstGeom>
        </p:spPr>
      </p:pic>
      <p:pic>
        <p:nvPicPr>
          <p:cNvPr id="5" name="Picture 4" descr="software_blu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04" y="6059137"/>
            <a:ext cx="3175563" cy="396944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30453" y="6300153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defTabSz="914400"/>
            <a:fld id="{6A174EDC-730F-0E4F-8F7E-AD594D963D71}" type="slidenum">
              <a:rPr lang="en-US">
                <a:solidFill>
                  <a:srgbClr val="FFFFFF"/>
                </a:solidFill>
              </a:rPr>
              <a:pPr defTabSz="91440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1998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071C5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71C5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71C5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71C5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71C5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" y="-365"/>
            <a:ext cx="12192647" cy="68583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8" descr="intel-con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88" y="6413501"/>
            <a:ext cx="1500293" cy="137617"/>
          </a:xfrm>
          <a:prstGeom prst="rect">
            <a:avLst/>
          </a:prstGeom>
        </p:spPr>
      </p:pic>
      <p:pic>
        <p:nvPicPr>
          <p:cNvPr id="5" name="Picture 4" descr="software_blu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04" y="6059137"/>
            <a:ext cx="3175563" cy="396944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30453" y="6300153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defTabSz="914400"/>
            <a:fld id="{6A174EDC-730F-0E4F-8F7E-AD594D963D71}" type="slidenum">
              <a:rPr lang="en-US">
                <a:solidFill>
                  <a:srgbClr val="FFFFFF"/>
                </a:solidFill>
              </a:rPr>
              <a:pPr defTabSz="91440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1998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071C5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71C5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71C5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71C5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71C5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" y="-365"/>
            <a:ext cx="12192647" cy="68583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intel-con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88" y="6413501"/>
            <a:ext cx="1500293" cy="137617"/>
          </a:xfrm>
          <a:prstGeom prst="rect">
            <a:avLst/>
          </a:prstGeom>
        </p:spPr>
      </p:pic>
      <p:pic>
        <p:nvPicPr>
          <p:cNvPr id="5" name="Picture 4" descr="software_blu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04" y="6059137"/>
            <a:ext cx="3175563" cy="396944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30453" y="6300153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defTabSz="914400"/>
            <a:fld id="{6A174EDC-730F-0E4F-8F7E-AD594D963D71}" type="slidenum">
              <a:rPr lang="en-US">
                <a:solidFill>
                  <a:srgbClr val="FFFFFF"/>
                </a:solidFill>
              </a:rPr>
              <a:pPr defTabSz="91440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1998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071C5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71C5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71C5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71C5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71C5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23336" y="296336"/>
            <a:ext cx="11396133" cy="70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640" tIns="54321" rIns="108640" bIns="543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9979" y="1058333"/>
            <a:ext cx="11389508" cy="5342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640" tIns="54321" rIns="108640" bIns="543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38308" y="6477073"/>
            <a:ext cx="2843389" cy="365127"/>
          </a:xfrm>
          <a:prstGeom prst="rect">
            <a:avLst/>
          </a:prstGeom>
        </p:spPr>
        <p:txBody>
          <a:bodyPr vert="horz" lIns="101449" tIns="50724" rIns="101449" bIns="5072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lnSpc>
                <a:spcPct val="99000"/>
              </a:lnSpc>
              <a:spcBef>
                <a:spcPct val="0"/>
              </a:spcBef>
              <a:spcAft>
                <a:spcPct val="0"/>
              </a:spcAft>
            </a:pPr>
            <a:fld id="{A04D581E-DEDD-1746-8808-20DAA581B035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Arial Narrow" pitchFamily="34" charset="0"/>
                <a:ea typeface="ヒラギノ角ゴ ProN W3" charset="-128"/>
                <a:sym typeface="Myriad Set Text" charset="0"/>
              </a:rPr>
              <a:pPr fontAlgn="base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Arial Narrow" pitchFamily="34" charset="0"/>
              <a:ea typeface="ヒラギノ角ゴ ProN W3" charset="-128"/>
              <a:sym typeface="Myriad Set Text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1361210" y="6562049"/>
            <a:ext cx="8603672" cy="184666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</a:rPr>
              <a:t>Intel Labs Research</a:t>
            </a:r>
            <a:r>
              <a:rPr lang="en-US" sz="1200" baseline="0" dirty="0" smtClean="0">
                <a:solidFill>
                  <a:schemeClr val="tx1"/>
                </a:solidFill>
                <a:latin typeface="Verdana" pitchFamily="34" charset="0"/>
              </a:rPr>
              <a:t> – Not Intel product plans</a:t>
            </a:r>
            <a:endParaRPr lang="en-US" sz="1200" dirty="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1085264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charset="-128"/>
          <a:cs typeface="Tahoma" pitchFamily="34" charset="0"/>
        </a:defRPr>
      </a:lvl1pPr>
      <a:lvl2pPr algn="l" defTabSz="1085264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defTabSz="1085264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defTabSz="1085264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defTabSz="1085264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250814" algn="l" defTabSz="1086759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6pPr>
      <a:lvl7pPr marL="501630" algn="l" defTabSz="1086759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7pPr>
      <a:lvl8pPr marL="752412" algn="l" defTabSz="1086759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8pPr>
      <a:lvl9pPr marL="1003262" algn="l" defTabSz="1086759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9pPr>
    </p:titleStyle>
    <p:bodyStyle>
      <a:lvl1pPr marL="199218" indent="-199218" algn="l" defTabSz="1085264" rtl="0" eaLnBrk="0" fontAlgn="base" hangingPunct="0">
        <a:lnSpc>
          <a:spcPct val="105000"/>
        </a:lnSpc>
        <a:spcBef>
          <a:spcPct val="25000"/>
        </a:spcBef>
        <a:spcAft>
          <a:spcPct val="0"/>
        </a:spcAft>
        <a:buClr>
          <a:srgbClr val="FF0000"/>
        </a:buClr>
        <a:buChar char="•"/>
        <a:defRPr lang="en-US" sz="2300" b="1" dirty="0" smtClean="0">
          <a:solidFill>
            <a:schemeClr val="tx1"/>
          </a:solidFill>
          <a:latin typeface="Tahoma" pitchFamily="34" charset="0"/>
          <a:ea typeface="ＭＳ Ｐゴシック" charset="-128"/>
          <a:cs typeface="Tahoma" pitchFamily="34" charset="0"/>
        </a:defRPr>
      </a:lvl1pPr>
      <a:lvl2pPr marL="542634" indent="-205322" algn="l" defTabSz="1085264" rtl="0" eaLnBrk="0" fontAlgn="base" hangingPunct="0">
        <a:lnSpc>
          <a:spcPct val="105000"/>
        </a:lnSpc>
        <a:spcBef>
          <a:spcPct val="0"/>
        </a:spcBef>
        <a:spcAft>
          <a:spcPct val="0"/>
        </a:spcAft>
        <a:buClr>
          <a:srgbClr val="FF0000"/>
        </a:buClr>
        <a:buFont typeface="Times New Roman" pitchFamily="18" charset="0"/>
        <a:buChar char="-"/>
        <a:defRPr lang="en-US" sz="2300" b="0" dirty="0" smtClean="0">
          <a:solidFill>
            <a:schemeClr val="tx1"/>
          </a:solidFill>
          <a:latin typeface="Tahoma" pitchFamily="34" charset="0"/>
          <a:ea typeface="ＭＳ Ｐゴシック" charset="-128"/>
          <a:cs typeface="Tahoma" pitchFamily="34" charset="0"/>
        </a:defRPr>
      </a:lvl2pPr>
      <a:lvl3pPr marL="886087" indent="-205322" algn="l" defTabSz="1085264" rtl="0" eaLnBrk="0" fontAlgn="base" hangingPunct="0">
        <a:lnSpc>
          <a:spcPct val="105000"/>
        </a:lnSpc>
        <a:spcBef>
          <a:spcPct val="0"/>
        </a:spcBef>
        <a:spcAft>
          <a:spcPct val="0"/>
        </a:spcAft>
        <a:buClr>
          <a:srgbClr val="FF0000"/>
        </a:buClr>
        <a:buFont typeface="Times New Roman" pitchFamily="18" charset="0"/>
        <a:buChar char="-"/>
        <a:defRPr lang="en-US" sz="2300" b="0" dirty="0" smtClean="0">
          <a:solidFill>
            <a:schemeClr val="tx1"/>
          </a:solidFill>
          <a:latin typeface="Tahoma" pitchFamily="34" charset="0"/>
          <a:ea typeface="ＭＳ Ｐゴシック" charset="-128"/>
          <a:cs typeface="Tahoma" pitchFamily="34" charset="0"/>
        </a:defRPr>
      </a:lvl3pPr>
      <a:lvl4pPr marL="1219376" indent="-197182" algn="l" defTabSz="1085264" rtl="0" eaLnBrk="0" fontAlgn="base" hangingPunct="0">
        <a:lnSpc>
          <a:spcPct val="105000"/>
        </a:lnSpc>
        <a:spcBef>
          <a:spcPct val="0"/>
        </a:spcBef>
        <a:spcAft>
          <a:spcPct val="0"/>
        </a:spcAft>
        <a:buClr>
          <a:srgbClr val="FF0000"/>
        </a:buClr>
        <a:buFont typeface="Times New Roman" pitchFamily="18" charset="0"/>
        <a:buChar char="-"/>
        <a:defRPr lang="en-US" sz="2300" b="0" dirty="0" smtClean="0">
          <a:solidFill>
            <a:schemeClr val="tx1"/>
          </a:solidFill>
          <a:latin typeface="Tahoma" pitchFamily="34" charset="0"/>
          <a:ea typeface="ＭＳ Ｐゴシック" charset="-128"/>
          <a:cs typeface="Tahoma" pitchFamily="34" charset="0"/>
        </a:defRPr>
      </a:lvl4pPr>
      <a:lvl5pPr marL="1562853" indent="-205322" algn="l" defTabSz="1085264" rtl="0" eaLnBrk="0" fontAlgn="base" hangingPunct="0">
        <a:lnSpc>
          <a:spcPct val="105000"/>
        </a:lnSpc>
        <a:spcBef>
          <a:spcPct val="0"/>
        </a:spcBef>
        <a:spcAft>
          <a:spcPct val="0"/>
        </a:spcAft>
        <a:buClr>
          <a:srgbClr val="FF0000"/>
        </a:buClr>
        <a:buFont typeface="Times New Roman" pitchFamily="18" charset="0"/>
        <a:buChar char="-"/>
        <a:defRPr lang="en-US" sz="2300" b="0" dirty="0" smtClean="0">
          <a:solidFill>
            <a:schemeClr val="tx1"/>
          </a:solidFill>
          <a:latin typeface="Tahoma" pitchFamily="34" charset="0"/>
          <a:ea typeface="ＭＳ Ｐゴシック" charset="-128"/>
          <a:cs typeface="Tahoma" pitchFamily="34" charset="0"/>
        </a:defRPr>
      </a:lvl5pPr>
      <a:lvl6pPr marL="1814824" indent="-207252" algn="l" defTabSz="1086759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0000"/>
        </a:buClr>
        <a:buFont typeface="Times New Roman" pitchFamily="18" charset="0"/>
        <a:buChar char="-"/>
        <a:defRPr sz="1700">
          <a:solidFill>
            <a:schemeClr val="tx1"/>
          </a:solidFill>
          <a:latin typeface="+mn-lt"/>
        </a:defRPr>
      </a:lvl6pPr>
      <a:lvl7pPr marL="2065604" indent="-207252" algn="l" defTabSz="1086759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0000"/>
        </a:buClr>
        <a:buFont typeface="Times New Roman" pitchFamily="18" charset="0"/>
        <a:buChar char="-"/>
        <a:defRPr sz="1700">
          <a:solidFill>
            <a:schemeClr val="tx1"/>
          </a:solidFill>
          <a:latin typeface="+mn-lt"/>
        </a:defRPr>
      </a:lvl7pPr>
      <a:lvl8pPr marL="2316419" indent="-207252" algn="l" defTabSz="1086759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0000"/>
        </a:buClr>
        <a:buFont typeface="Times New Roman" pitchFamily="18" charset="0"/>
        <a:buChar char="-"/>
        <a:defRPr sz="1700">
          <a:solidFill>
            <a:schemeClr val="tx1"/>
          </a:solidFill>
          <a:latin typeface="+mn-lt"/>
        </a:defRPr>
      </a:lvl8pPr>
      <a:lvl9pPr marL="2567234" indent="-207252" algn="l" defTabSz="1086759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0000"/>
        </a:buClr>
        <a:buFont typeface="Times New Roman" pitchFamily="18" charset="0"/>
        <a:buChar char="-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508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50814" algn="l" defTabSz="2508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01630" algn="l" defTabSz="2508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52412" algn="l" defTabSz="2508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03262" algn="l" defTabSz="2508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253971" algn="l" defTabSz="2508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504820" algn="l" defTabSz="2508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755599" algn="l" defTabSz="2508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006415" algn="l" defTabSz="2508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23336" y="296336"/>
            <a:ext cx="11396133" cy="70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640" tIns="54321" rIns="108640" bIns="543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9979" y="1058333"/>
            <a:ext cx="11389508" cy="5342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640" tIns="54321" rIns="108640" bIns="543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38308" y="6477073"/>
            <a:ext cx="2843389" cy="365127"/>
          </a:xfrm>
          <a:prstGeom prst="rect">
            <a:avLst/>
          </a:prstGeom>
        </p:spPr>
        <p:txBody>
          <a:bodyPr vert="horz" lIns="101449" tIns="50724" rIns="101449" bIns="5072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53" fontAlgn="base">
              <a:lnSpc>
                <a:spcPct val="99000"/>
              </a:lnSpc>
              <a:spcBef>
                <a:spcPct val="0"/>
              </a:spcBef>
              <a:spcAft>
                <a:spcPct val="0"/>
              </a:spcAft>
            </a:pPr>
            <a:fld id="{A04D581E-DEDD-1746-8808-20DAA581B035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Arial Narrow" pitchFamily="34" charset="0"/>
                <a:ea typeface="ヒラギノ角ゴ ProN W3" charset="-128"/>
                <a:sym typeface="Myriad Set Text" charset="0"/>
              </a:rPr>
              <a:pPr defTabSz="913153" fontAlgn="base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Arial Narrow" pitchFamily="34" charset="0"/>
              <a:ea typeface="ヒラギノ角ゴ ProN W3" charset="-128"/>
              <a:sym typeface="Myriad Set Text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1361210" y="6562049"/>
            <a:ext cx="8603672" cy="184666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</a:rPr>
              <a:t>Intel Labs Research</a:t>
            </a:r>
            <a:r>
              <a:rPr lang="en-US" sz="1200" baseline="0" dirty="0" smtClean="0">
                <a:solidFill>
                  <a:schemeClr val="tx1"/>
                </a:solidFill>
                <a:latin typeface="Verdana" pitchFamily="34" charset="0"/>
              </a:rPr>
              <a:t> – Not Intel product plans</a:t>
            </a:r>
            <a:endParaRPr lang="en-US" sz="1200" dirty="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1085264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charset="-128"/>
          <a:cs typeface="Tahoma" pitchFamily="34" charset="0"/>
        </a:defRPr>
      </a:lvl1pPr>
      <a:lvl2pPr algn="l" defTabSz="1085264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defTabSz="1085264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defTabSz="1085264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defTabSz="1085264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250814" algn="l" defTabSz="1086759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6pPr>
      <a:lvl7pPr marL="501630" algn="l" defTabSz="1086759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7pPr>
      <a:lvl8pPr marL="752412" algn="l" defTabSz="1086759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8pPr>
      <a:lvl9pPr marL="1003262" algn="l" defTabSz="1086759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9pPr>
    </p:titleStyle>
    <p:bodyStyle>
      <a:lvl1pPr marL="199218" indent="-199218" algn="l" defTabSz="1085264" rtl="0" eaLnBrk="0" fontAlgn="base" hangingPunct="0">
        <a:lnSpc>
          <a:spcPct val="105000"/>
        </a:lnSpc>
        <a:spcBef>
          <a:spcPct val="25000"/>
        </a:spcBef>
        <a:spcAft>
          <a:spcPct val="0"/>
        </a:spcAft>
        <a:buClr>
          <a:srgbClr val="FF0000"/>
        </a:buClr>
        <a:buChar char="•"/>
        <a:defRPr lang="en-US" sz="2300" b="1" dirty="0" smtClean="0">
          <a:solidFill>
            <a:schemeClr val="tx1"/>
          </a:solidFill>
          <a:latin typeface="Tahoma" pitchFamily="34" charset="0"/>
          <a:ea typeface="ＭＳ Ｐゴシック" charset="-128"/>
          <a:cs typeface="Tahoma" pitchFamily="34" charset="0"/>
        </a:defRPr>
      </a:lvl1pPr>
      <a:lvl2pPr marL="542634" indent="-205322" algn="l" defTabSz="1085264" rtl="0" eaLnBrk="0" fontAlgn="base" hangingPunct="0">
        <a:lnSpc>
          <a:spcPct val="105000"/>
        </a:lnSpc>
        <a:spcBef>
          <a:spcPct val="0"/>
        </a:spcBef>
        <a:spcAft>
          <a:spcPct val="0"/>
        </a:spcAft>
        <a:buClr>
          <a:srgbClr val="FF0000"/>
        </a:buClr>
        <a:buFont typeface="Times New Roman" pitchFamily="18" charset="0"/>
        <a:buChar char="-"/>
        <a:defRPr lang="en-US" sz="2300" b="0" dirty="0" smtClean="0">
          <a:solidFill>
            <a:schemeClr val="tx1"/>
          </a:solidFill>
          <a:latin typeface="Tahoma" pitchFamily="34" charset="0"/>
          <a:ea typeface="ＭＳ Ｐゴシック" charset="-128"/>
          <a:cs typeface="Tahoma" pitchFamily="34" charset="0"/>
        </a:defRPr>
      </a:lvl2pPr>
      <a:lvl3pPr marL="886087" indent="-205322" algn="l" defTabSz="1085264" rtl="0" eaLnBrk="0" fontAlgn="base" hangingPunct="0">
        <a:lnSpc>
          <a:spcPct val="105000"/>
        </a:lnSpc>
        <a:spcBef>
          <a:spcPct val="0"/>
        </a:spcBef>
        <a:spcAft>
          <a:spcPct val="0"/>
        </a:spcAft>
        <a:buClr>
          <a:srgbClr val="FF0000"/>
        </a:buClr>
        <a:buFont typeface="Times New Roman" pitchFamily="18" charset="0"/>
        <a:buChar char="-"/>
        <a:defRPr lang="en-US" sz="2300" b="0" dirty="0" smtClean="0">
          <a:solidFill>
            <a:schemeClr val="tx1"/>
          </a:solidFill>
          <a:latin typeface="Tahoma" pitchFamily="34" charset="0"/>
          <a:ea typeface="ＭＳ Ｐゴシック" charset="-128"/>
          <a:cs typeface="Tahoma" pitchFamily="34" charset="0"/>
        </a:defRPr>
      </a:lvl3pPr>
      <a:lvl4pPr marL="1219376" indent="-197182" algn="l" defTabSz="1085264" rtl="0" eaLnBrk="0" fontAlgn="base" hangingPunct="0">
        <a:lnSpc>
          <a:spcPct val="105000"/>
        </a:lnSpc>
        <a:spcBef>
          <a:spcPct val="0"/>
        </a:spcBef>
        <a:spcAft>
          <a:spcPct val="0"/>
        </a:spcAft>
        <a:buClr>
          <a:srgbClr val="FF0000"/>
        </a:buClr>
        <a:buFont typeface="Times New Roman" pitchFamily="18" charset="0"/>
        <a:buChar char="-"/>
        <a:defRPr lang="en-US" sz="2300" b="0" dirty="0" smtClean="0">
          <a:solidFill>
            <a:schemeClr val="tx1"/>
          </a:solidFill>
          <a:latin typeface="Tahoma" pitchFamily="34" charset="0"/>
          <a:ea typeface="ＭＳ Ｐゴシック" charset="-128"/>
          <a:cs typeface="Tahoma" pitchFamily="34" charset="0"/>
        </a:defRPr>
      </a:lvl4pPr>
      <a:lvl5pPr marL="1562853" indent="-205322" algn="l" defTabSz="1085264" rtl="0" eaLnBrk="0" fontAlgn="base" hangingPunct="0">
        <a:lnSpc>
          <a:spcPct val="105000"/>
        </a:lnSpc>
        <a:spcBef>
          <a:spcPct val="0"/>
        </a:spcBef>
        <a:spcAft>
          <a:spcPct val="0"/>
        </a:spcAft>
        <a:buClr>
          <a:srgbClr val="FF0000"/>
        </a:buClr>
        <a:buFont typeface="Times New Roman" pitchFamily="18" charset="0"/>
        <a:buChar char="-"/>
        <a:defRPr lang="en-US" sz="2300" b="0" dirty="0" smtClean="0">
          <a:solidFill>
            <a:schemeClr val="tx1"/>
          </a:solidFill>
          <a:latin typeface="Tahoma" pitchFamily="34" charset="0"/>
          <a:ea typeface="ＭＳ Ｐゴシック" charset="-128"/>
          <a:cs typeface="Tahoma" pitchFamily="34" charset="0"/>
        </a:defRPr>
      </a:lvl5pPr>
      <a:lvl6pPr marL="1814824" indent="-207252" algn="l" defTabSz="1086759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0000"/>
        </a:buClr>
        <a:buFont typeface="Times New Roman" pitchFamily="18" charset="0"/>
        <a:buChar char="-"/>
        <a:defRPr sz="1700">
          <a:solidFill>
            <a:schemeClr val="tx1"/>
          </a:solidFill>
          <a:latin typeface="+mn-lt"/>
        </a:defRPr>
      </a:lvl6pPr>
      <a:lvl7pPr marL="2065604" indent="-207252" algn="l" defTabSz="1086759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0000"/>
        </a:buClr>
        <a:buFont typeface="Times New Roman" pitchFamily="18" charset="0"/>
        <a:buChar char="-"/>
        <a:defRPr sz="1700">
          <a:solidFill>
            <a:schemeClr val="tx1"/>
          </a:solidFill>
          <a:latin typeface="+mn-lt"/>
        </a:defRPr>
      </a:lvl7pPr>
      <a:lvl8pPr marL="2316419" indent="-207252" algn="l" defTabSz="1086759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0000"/>
        </a:buClr>
        <a:buFont typeface="Times New Roman" pitchFamily="18" charset="0"/>
        <a:buChar char="-"/>
        <a:defRPr sz="1700">
          <a:solidFill>
            <a:schemeClr val="tx1"/>
          </a:solidFill>
          <a:latin typeface="+mn-lt"/>
        </a:defRPr>
      </a:lvl8pPr>
      <a:lvl9pPr marL="2567234" indent="-207252" algn="l" defTabSz="1086759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0000"/>
        </a:buClr>
        <a:buFont typeface="Times New Roman" pitchFamily="18" charset="0"/>
        <a:buChar char="-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508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50814" algn="l" defTabSz="2508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01630" algn="l" defTabSz="2508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52412" algn="l" defTabSz="2508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03262" algn="l" defTabSz="2508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253971" algn="l" defTabSz="2508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504820" algn="l" defTabSz="2508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755599" algn="l" defTabSz="2508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006415" algn="l" defTabSz="2508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" y="-365"/>
            <a:ext cx="12192647" cy="6858363"/>
          </a:xfrm>
          <a:prstGeom prst="rect">
            <a:avLst/>
          </a:prstGeom>
        </p:spPr>
      </p:pic>
      <p:pic>
        <p:nvPicPr>
          <p:cNvPr id="9" name="Picture 8" descr="PPTCovers-01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-536"/>
          <a:stretch/>
        </p:blipFill>
        <p:spPr bwMode="auto">
          <a:xfrm>
            <a:off x="-1" y="2359018"/>
            <a:ext cx="10512215" cy="362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448878"/>
            <a:ext cx="6895253" cy="175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3174" y="4856481"/>
            <a:ext cx="5879253" cy="12696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73" y="494029"/>
            <a:ext cx="1555047" cy="82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7284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500" kern="1200">
          <a:solidFill>
            <a:schemeClr val="bg1"/>
          </a:solidFill>
          <a:latin typeface="Verdana"/>
          <a:ea typeface="+mj-ea"/>
          <a:cs typeface="Verdan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Verdana"/>
          <a:ea typeface="+mn-ea"/>
          <a:cs typeface="Verdana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rgbClr val="FFFFFF"/>
          </a:solidFill>
          <a:latin typeface="Verdana"/>
          <a:ea typeface="+mn-ea"/>
          <a:cs typeface="Verdana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Verdana"/>
          <a:ea typeface="+mn-ea"/>
          <a:cs typeface="Verdana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Verdana"/>
          <a:ea typeface="+mn-ea"/>
          <a:cs typeface="Verdana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" y="-365"/>
            <a:ext cx="12192647" cy="68583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8" descr="intel-con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88" y="6413501"/>
            <a:ext cx="1500293" cy="137617"/>
          </a:xfrm>
          <a:prstGeom prst="rect">
            <a:avLst/>
          </a:prstGeom>
        </p:spPr>
      </p:pic>
      <p:pic>
        <p:nvPicPr>
          <p:cNvPr id="5" name="Picture 4" descr="software_blu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04" y="6059137"/>
            <a:ext cx="3175563" cy="396944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30453" y="6300153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defTabSz="914400"/>
            <a:fld id="{6A174EDC-730F-0E4F-8F7E-AD594D963D71}" type="slidenum">
              <a:rPr lang="en-US">
                <a:solidFill>
                  <a:srgbClr val="FFFFFF"/>
                </a:solidFill>
              </a:rPr>
              <a:pPr defTabSz="91440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1998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071C5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71C5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71C5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71C5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71C5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" y="-365"/>
            <a:ext cx="12192647" cy="68583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8" descr="intel-con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88" y="6413501"/>
            <a:ext cx="1500293" cy="137617"/>
          </a:xfrm>
          <a:prstGeom prst="rect">
            <a:avLst/>
          </a:prstGeom>
        </p:spPr>
      </p:pic>
      <p:pic>
        <p:nvPicPr>
          <p:cNvPr id="5" name="Picture 4" descr="software_blu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04" y="6059137"/>
            <a:ext cx="3175563" cy="396944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30453" y="6300153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defTabSz="914400"/>
            <a:fld id="{6A174EDC-730F-0E4F-8F7E-AD594D963D71}" type="slidenum">
              <a:rPr lang="en-US">
                <a:solidFill>
                  <a:srgbClr val="FFFFFF"/>
                </a:solidFill>
              </a:rPr>
              <a:pPr defTabSz="91440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1998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071C5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71C5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71C5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71C5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71C5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" y="-365"/>
            <a:ext cx="12192647" cy="68583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8" descr="intel-con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88" y="6413501"/>
            <a:ext cx="1500293" cy="137617"/>
          </a:xfrm>
          <a:prstGeom prst="rect">
            <a:avLst/>
          </a:prstGeom>
        </p:spPr>
      </p:pic>
      <p:pic>
        <p:nvPicPr>
          <p:cNvPr id="5" name="Picture 4" descr="software_blu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04" y="6059137"/>
            <a:ext cx="3175563" cy="396944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30453" y="6300153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defTabSz="914400"/>
            <a:fld id="{6A174EDC-730F-0E4F-8F7E-AD594D963D71}" type="slidenum">
              <a:rPr lang="en-US">
                <a:solidFill>
                  <a:srgbClr val="FFFFFF"/>
                </a:solidFill>
              </a:rPr>
              <a:pPr defTabSz="91440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1998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071C5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71C5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71C5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71C5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71C5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" y="-365"/>
            <a:ext cx="12192647" cy="68583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8" descr="intel-con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88" y="6413501"/>
            <a:ext cx="1500293" cy="137617"/>
          </a:xfrm>
          <a:prstGeom prst="rect">
            <a:avLst/>
          </a:prstGeom>
        </p:spPr>
      </p:pic>
      <p:pic>
        <p:nvPicPr>
          <p:cNvPr id="5" name="Picture 4" descr="software_blu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04" y="6059137"/>
            <a:ext cx="3175563" cy="396944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30453" y="6300153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defTabSz="914400"/>
            <a:fld id="{6A174EDC-730F-0E4F-8F7E-AD594D963D71}" type="slidenum">
              <a:rPr lang="en-US">
                <a:solidFill>
                  <a:srgbClr val="FFFFFF"/>
                </a:solidFill>
              </a:rPr>
              <a:pPr defTabSz="91440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1998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071C5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71C5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71C5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71C5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71C5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" y="-365"/>
            <a:ext cx="12192647" cy="68583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8" descr="intel-con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88" y="6413501"/>
            <a:ext cx="1500293" cy="137617"/>
          </a:xfrm>
          <a:prstGeom prst="rect">
            <a:avLst/>
          </a:prstGeom>
        </p:spPr>
      </p:pic>
      <p:pic>
        <p:nvPicPr>
          <p:cNvPr id="5" name="Picture 4" descr="software_blu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04" y="6059137"/>
            <a:ext cx="3175563" cy="396944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30453" y="6300153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defTabSz="914400"/>
            <a:fld id="{6A174EDC-730F-0E4F-8F7E-AD594D963D71}" type="slidenum">
              <a:rPr lang="en-US">
                <a:solidFill>
                  <a:srgbClr val="FFFFFF"/>
                </a:solidFill>
              </a:rPr>
              <a:pPr defTabSz="91440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1998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071C5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71C5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71C5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71C5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71C5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3" y="2640459"/>
            <a:ext cx="9173986" cy="553998"/>
          </a:xfrm>
        </p:spPr>
        <p:txBody>
          <a:bodyPr/>
          <a:lstStyle/>
          <a:p>
            <a:r>
              <a:rPr lang="en-US" dirty="0" smtClean="0"/>
              <a:t>Intel Strategy for Post Quantum Crypto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0989" y="4353461"/>
            <a:ext cx="5955651" cy="769441"/>
          </a:xfrm>
        </p:spPr>
        <p:txBody>
          <a:bodyPr/>
          <a:lstStyle/>
          <a:p>
            <a:r>
              <a:rPr lang="en-US" dirty="0" smtClean="0"/>
              <a:t>Ernie Brickell</a:t>
            </a:r>
          </a:p>
          <a:p>
            <a:r>
              <a:rPr lang="en-US" i="1" dirty="0" smtClean="0"/>
              <a:t>Presentation to </a:t>
            </a:r>
            <a:r>
              <a:rPr lang="en-US" i="1" dirty="0" err="1" smtClean="0"/>
              <a:t>PQCrypto</a:t>
            </a:r>
            <a:r>
              <a:rPr lang="en-US" i="1" dirty="0" smtClean="0"/>
              <a:t> 2016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16415" y="6358845"/>
            <a:ext cx="280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© 2016 Intel Corporation</a:t>
            </a:r>
            <a:endParaRPr lang="en-US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36604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 of signature to local 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485" y="1392985"/>
            <a:ext cx="10970683" cy="484644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Properties: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Have a “Boot Key,” a unique symmetric key on processor, not known outside the processor.</a:t>
            </a:r>
          </a:p>
          <a:p>
            <a:r>
              <a:rPr lang="en-US" dirty="0" smtClean="0"/>
              <a:t>At boot time: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During boot, the processor uses the Boot Key to produce and check a MAC to verify code for execution.</a:t>
            </a:r>
          </a:p>
          <a:p>
            <a:r>
              <a:rPr lang="en-US" dirty="0" smtClean="0"/>
              <a:t>Conversion to MAC: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Have a “Conversion App” in an Isolated Execution Environment with the rights to access the Boot Key.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When the platform gets an updated signed boot code segment, the platform launches the Conversion App, which </a:t>
            </a:r>
          </a:p>
          <a:p>
            <a:pPr marL="528414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Attempts to verify the signature.</a:t>
            </a:r>
          </a:p>
          <a:p>
            <a:pPr marL="528414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If verified, creates a MAC of this boot code using the Boot Key.</a:t>
            </a:r>
          </a:p>
          <a:p>
            <a:r>
              <a:rPr lang="en-US" dirty="0" smtClean="0"/>
              <a:t>Conclusion: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With this method, the signature verification time is much less relevant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stateless hash based signatures would thus be a possibility for many devices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Could verify multiple signatures in the Conversion App.</a:t>
            </a:r>
          </a:p>
        </p:txBody>
      </p:sp>
    </p:spTree>
    <p:extLst>
      <p:ext uri="{BB962C8B-B14F-4D97-AF65-F5344CB8AC3E}">
        <p14:creationId xmlns:p14="http://schemas.microsoft.com/office/powerpoint/2010/main" val="17464767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Attestation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Keys on processor used 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Prove that the processor is an Intel processor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Used to sign properties of some software environment on the platform</a:t>
            </a:r>
          </a:p>
          <a:p>
            <a:pPr marL="528414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Could be entire BIOS and VMM and OS.</a:t>
            </a:r>
          </a:p>
          <a:p>
            <a:pPr marL="528414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Could be the code in an Isolated Execution Environment</a:t>
            </a:r>
          </a:p>
          <a:p>
            <a:pPr marL="528414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Could be the hash of the software, or a public key that was used to verify a signature of the software.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There could be privacy properties in the signature scheme.</a:t>
            </a:r>
          </a:p>
          <a:p>
            <a:r>
              <a:rPr lang="en-US" dirty="0" smtClean="0"/>
              <a:t>Requirement for attestation: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Intel must certify the public key used to verify attestation signatures.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0307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Attestation public key certification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 met using a secure communication between an Intel Secure Facility and each manufacturing site.</a:t>
            </a:r>
          </a:p>
          <a:p>
            <a:r>
              <a:rPr lang="en-US" dirty="0" smtClean="0"/>
              <a:t>Different methods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Keys generated at Intel Secure Facility and shipped to factory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Shared secret generated at Intel Secure Facility and shipped to factory for later use to authenticate device for provisioning of attestation keys.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4093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Exchange for secure communication from factory floor to Intel server</a:t>
            </a:r>
            <a:br>
              <a:rPr lang="en-US" dirty="0" smtClean="0"/>
            </a:b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531621"/>
              </p:ext>
            </p:extLst>
          </p:nvPr>
        </p:nvGraphicFramePr>
        <p:xfrm>
          <a:off x="565195" y="1723549"/>
          <a:ext cx="1101297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6485"/>
                <a:gridCol w="5506485"/>
              </a:tblGrid>
              <a:tr h="1169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Risks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 multiple couriers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Human compromise of all couriers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PQC </a:t>
                      </a:r>
                      <a:r>
                        <a:rPr lang="en-US" baseline="0" dirty="0" smtClean="0"/>
                        <a:t>key exchange – optimized for security – perhaps </a:t>
                      </a:r>
                      <a:r>
                        <a:rPr lang="en-US" baseline="0" dirty="0" err="1" smtClean="0"/>
                        <a:t>McEliece</a:t>
                      </a:r>
                      <a:r>
                        <a:rPr lang="en-US" baseline="0" dirty="0" smtClean="0"/>
                        <a:t> or MDPC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Additional Crypto assumption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Quantum crypto key exchange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Potential implementation vulnerability,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Key exchange between quantum crypto termination and factory floor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7482" y="5542671"/>
            <a:ext cx="10970683" cy="70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7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1pPr>
            <a:lvl2pPr marL="185514" indent="-183926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2pPr>
            <a:lvl3pPr marL="413784" indent="-22671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3pPr>
            <a:lvl4pPr marL="567550" indent="-15217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4pPr>
            <a:lvl5pPr marL="760965" indent="-19186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5pPr>
            <a:lvl6pPr marL="1217538" indent="-19186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74073" indent="-19186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30645" indent="-19186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87254" indent="-19186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400"/>
            <a:r>
              <a:rPr lang="en-US" kern="0" dirty="0" smtClean="0"/>
              <a:t>Alternate solution:  Remove need for secure communication, and thus additional crypto assumption. </a:t>
            </a:r>
            <a:endParaRPr lang="en-US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7481" y="4504644"/>
            <a:ext cx="10970683" cy="57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7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1pPr>
            <a:lvl2pPr marL="185514" indent="-183926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2pPr>
            <a:lvl3pPr marL="413784" indent="-22671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3pPr>
            <a:lvl4pPr marL="567550" indent="-15217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4pPr>
            <a:lvl5pPr marL="760965" indent="-19186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5pPr>
            <a:lvl6pPr marL="1217538" indent="-19186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74073" indent="-19186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30645" indent="-19186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87254" indent="-19186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400"/>
            <a:r>
              <a:rPr lang="en-US" kern="0" dirty="0" smtClean="0"/>
              <a:t>Perhaps cryptographic combo of first two of the above methods.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5091099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need for secure communication to factories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485" y="1116281"/>
            <a:ext cx="10970683" cy="502326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Fundamental idea: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Generate public private key pair on the part during manufacturing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Sign the public key on the manufacturing floor and send to Intel secure facility</a:t>
            </a:r>
          </a:p>
          <a:p>
            <a:r>
              <a:rPr lang="en-US" dirty="0" smtClean="0"/>
              <a:t>Cost reality: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Time powering a individual part in manufacturing is really expensive</a:t>
            </a:r>
            <a:endParaRPr lang="en-US" dirty="0"/>
          </a:p>
          <a:p>
            <a:r>
              <a:rPr lang="en-US" dirty="0" smtClean="0"/>
              <a:t>Easy theoretical solution today:  Generate an RSA key pair on the part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Not a practical solution:</a:t>
            </a:r>
          </a:p>
          <a:p>
            <a:pPr marL="528414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Generating an RSA key pair takes too long</a:t>
            </a:r>
          </a:p>
          <a:p>
            <a:pPr marL="528414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Random time per part on manufacturing floor is craziness</a:t>
            </a:r>
          </a:p>
          <a:p>
            <a:r>
              <a:rPr lang="en-US" dirty="0" smtClean="0"/>
              <a:t>More practical solution:  Generate a DSA or ECDSA key pair on the part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Not PQ secure</a:t>
            </a:r>
          </a:p>
          <a:p>
            <a:r>
              <a:rPr lang="en-US" dirty="0" smtClean="0"/>
              <a:t>PQ Secure solution: Generate a Hash Based Signature key pair on the part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Limited in number of signatures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29824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Removing need for secure communication to factories in Post Quantum Computing World</a:t>
            </a:r>
            <a:br>
              <a:rPr lang="en-US" dirty="0" smtClean="0"/>
            </a:br>
            <a:r>
              <a:rPr lang="en-US" sz="1400" b="0" dirty="0" smtClean="0"/>
              <a:t>(Joint work with Rachid </a:t>
            </a:r>
            <a:r>
              <a:rPr lang="en-US" sz="1400" b="0" dirty="0" err="1" smtClean="0"/>
              <a:t>ElBansarkhani</a:t>
            </a:r>
            <a:r>
              <a:rPr lang="en-US" sz="1400" b="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485" y="1562099"/>
            <a:ext cx="5382683" cy="435451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Method 1: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Generate a one time (or several time) hash based signature on manufacturing floor.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Export public key and sign on manufacturing floor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Send to Intel Secure Facility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Later, generate a multi-time public key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Sign the multi-time public key with the one time key for certification.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With a several time hash based signature in step 1, could repeat steps 4 and 5 several times.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491" y="1574799"/>
            <a:ext cx="5705709" cy="432994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Method 2: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Generate a random </a:t>
            </a:r>
            <a:r>
              <a:rPr lang="en-US" dirty="0" smtClean="0"/>
              <a:t>secret </a:t>
            </a:r>
            <a:r>
              <a:rPr lang="en-US" dirty="0"/>
              <a:t>and </a:t>
            </a:r>
            <a:r>
              <a:rPr lang="en-US" dirty="0" smtClean="0"/>
              <a:t>one way function of secret on </a:t>
            </a:r>
            <a:r>
              <a:rPr lang="en-US" dirty="0"/>
              <a:t>the manufacturing floor</a:t>
            </a:r>
            <a:r>
              <a:rPr lang="en-US" dirty="0" smtClean="0"/>
              <a:t>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Export </a:t>
            </a:r>
            <a:r>
              <a:rPr lang="en-US" dirty="0" smtClean="0"/>
              <a:t>output </a:t>
            </a:r>
            <a:r>
              <a:rPr lang="en-US" dirty="0"/>
              <a:t>and sign </a:t>
            </a:r>
            <a:r>
              <a:rPr lang="en-US" dirty="0" smtClean="0"/>
              <a:t>output on </a:t>
            </a:r>
            <a:r>
              <a:rPr lang="en-US" dirty="0"/>
              <a:t>manufacturing floor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Send to Intel Secure Facility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Later, generate a multi-time public key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Authenticate the multi-time public key with the knowledge of the pre-image of the </a:t>
            </a:r>
            <a:r>
              <a:rPr lang="en-US" dirty="0" smtClean="0"/>
              <a:t>OWF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With an iterated OWF in step 1, i.e. C</a:t>
            </a:r>
            <a:r>
              <a:rPr lang="en-US" baseline="-25000" dirty="0" smtClean="0"/>
              <a:t>0 </a:t>
            </a:r>
            <a:r>
              <a:rPr lang="en-US" dirty="0" smtClean="0"/>
              <a:t>= Rand, </a:t>
            </a:r>
            <a:r>
              <a:rPr lang="en-US" baseline="-25000" dirty="0" smtClean="0"/>
              <a:t>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k</a:t>
            </a:r>
            <a:r>
              <a:rPr lang="en-US" dirty="0" smtClean="0"/>
              <a:t> = OWF(C</a:t>
            </a:r>
            <a:r>
              <a:rPr lang="en-US" baseline="-25000" dirty="0" smtClean="0"/>
              <a:t>k-1</a:t>
            </a:r>
            <a:r>
              <a:rPr lang="en-US" dirty="0" smtClean="0"/>
              <a:t>), could repeat steps 4 and 5 several times.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0928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95453" y="398001"/>
            <a:ext cx="11349620" cy="1078375"/>
          </a:xfrm>
          <a:noFill/>
          <a:ln/>
        </p:spPr>
        <p:txBody>
          <a:bodyPr>
            <a:normAutofit/>
          </a:bodyPr>
          <a:lstStyle/>
          <a:p>
            <a:r>
              <a:rPr lang="en-US" dirty="0" smtClean="0"/>
              <a:t>Attestation and Privacy:  Review </a:t>
            </a:r>
            <a:r>
              <a:rPr lang="en-US" dirty="0"/>
              <a:t>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Digital Anonymous Attestation (DAA) (B, </a:t>
            </a:r>
            <a:r>
              <a:rPr lang="en-US" sz="2400" dirty="0" err="1" smtClean="0"/>
              <a:t>Camenisch</a:t>
            </a:r>
            <a:r>
              <a:rPr lang="en-US" sz="2400" dirty="0" smtClean="0"/>
              <a:t>, Chen) and </a:t>
            </a:r>
            <a:br>
              <a:rPr lang="en-US" sz="2400" dirty="0" smtClean="0"/>
            </a:br>
            <a:r>
              <a:rPr lang="en-US" sz="2400" dirty="0" smtClean="0"/>
              <a:t>Intel</a:t>
            </a:r>
            <a:r>
              <a:rPr lang="en-US" sz="2400" dirty="0"/>
              <a:t>® Enhanced Privacy ID (Intel® </a:t>
            </a:r>
            <a:r>
              <a:rPr lang="en-US" sz="2400" dirty="0" smtClean="0"/>
              <a:t>EPID) (B, Li)</a:t>
            </a:r>
            <a:endParaRPr lang="en-US" sz="2400" dirty="0"/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495800"/>
            <a:ext cx="10983384" cy="144780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DAA / EPID </a:t>
            </a:r>
            <a:r>
              <a:rPr lang="en-US" sz="2400" dirty="0"/>
              <a:t>is a digital signature scheme with privacy properties</a:t>
            </a:r>
          </a:p>
          <a:p>
            <a:pPr lvl="1"/>
            <a:r>
              <a:rPr lang="en-US" sz="2100" dirty="0"/>
              <a:t>Join protocol allows a member to obtain a private key which the issuer does not </a:t>
            </a:r>
            <a:r>
              <a:rPr lang="en-US" sz="2100" dirty="0" smtClean="0"/>
              <a:t>know</a:t>
            </a:r>
          </a:p>
          <a:p>
            <a:pPr lvl="1"/>
            <a:r>
              <a:rPr lang="en-US" sz="2100" dirty="0" smtClean="0"/>
              <a:t>Anonymous: Even Issuer cannot open a signature and identify the signer</a:t>
            </a:r>
          </a:p>
        </p:txBody>
      </p:sp>
      <p:pic>
        <p:nvPicPr>
          <p:cNvPr id="312324" name="Picture 4" descr="MCj043390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743200"/>
            <a:ext cx="609600" cy="457200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312325" name="Picture 5" descr="MCj043390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2400" y="1752600"/>
            <a:ext cx="609600" cy="457200"/>
          </a:xfrm>
          <a:prstGeom prst="rect">
            <a:avLst/>
          </a:prstGeom>
          <a:solidFill>
            <a:srgbClr val="333333"/>
          </a:solidFill>
        </p:spPr>
      </p:pic>
      <p:sp>
        <p:nvSpPr>
          <p:cNvPr id="312326" name="Text Box 6"/>
          <p:cNvSpPr txBox="1">
            <a:spLocks noChangeArrowheads="1"/>
          </p:cNvSpPr>
          <p:nvPr/>
        </p:nvSpPr>
        <p:spPr bwMode="auto">
          <a:xfrm>
            <a:off x="2032000" y="1676400"/>
            <a:ext cx="1625600" cy="707882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square" lIns="121917" tIns="60958" rIns="121917" bIns="6095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Arial" charset="0"/>
              </a:rPr>
              <a:t>DAA/ EPID </a:t>
            </a:r>
            <a:r>
              <a:rPr lang="en-US" dirty="0">
                <a:latin typeface="Arial" charset="0"/>
              </a:rPr>
              <a:t>pub-key</a:t>
            </a:r>
          </a:p>
        </p:txBody>
      </p:sp>
      <p:sp>
        <p:nvSpPr>
          <p:cNvPr id="312327" name="Text Box 7"/>
          <p:cNvSpPr txBox="1">
            <a:spLocks noChangeArrowheads="1"/>
          </p:cNvSpPr>
          <p:nvPr/>
        </p:nvSpPr>
        <p:spPr bwMode="auto">
          <a:xfrm>
            <a:off x="304800" y="3276600"/>
            <a:ext cx="1016000" cy="677104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121917" tIns="60958" rIns="121917" bIns="6095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pvt-key 1</a:t>
            </a:r>
          </a:p>
        </p:txBody>
      </p:sp>
      <p:sp>
        <p:nvSpPr>
          <p:cNvPr id="312328" name="Rectangle 8"/>
          <p:cNvSpPr>
            <a:spLocks noChangeArrowheads="1"/>
          </p:cNvSpPr>
          <p:nvPr/>
        </p:nvSpPr>
        <p:spPr bwMode="auto">
          <a:xfrm>
            <a:off x="5588000" y="2438400"/>
            <a:ext cx="2032000" cy="685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17" tIns="60958" rIns="121917" bIns="60958" anchor="ctr"/>
          <a:lstStyle/>
          <a:p>
            <a:pPr algn="ctr"/>
            <a:r>
              <a:rPr lang="en-US" sz="2400" dirty="0">
                <a:solidFill>
                  <a:schemeClr val="hlink"/>
                </a:solidFill>
                <a:latin typeface="Verdana" pitchFamily="34" charset="0"/>
              </a:rPr>
              <a:t>Sign</a:t>
            </a:r>
          </a:p>
        </p:txBody>
      </p:sp>
      <p:sp>
        <p:nvSpPr>
          <p:cNvPr id="312329" name="Text Box 9"/>
          <p:cNvSpPr txBox="1">
            <a:spLocks noChangeArrowheads="1"/>
          </p:cNvSpPr>
          <p:nvPr/>
        </p:nvSpPr>
        <p:spPr bwMode="auto">
          <a:xfrm>
            <a:off x="5791200" y="1784350"/>
            <a:ext cx="1524000" cy="45140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dirty="0">
                <a:latin typeface="Arial" charset="0"/>
              </a:rPr>
              <a:t>Message</a:t>
            </a:r>
          </a:p>
        </p:txBody>
      </p:sp>
      <p:sp>
        <p:nvSpPr>
          <p:cNvPr id="312330" name="Text Box 10"/>
          <p:cNvSpPr txBox="1">
            <a:spLocks noChangeArrowheads="1"/>
          </p:cNvSpPr>
          <p:nvPr/>
        </p:nvSpPr>
        <p:spPr bwMode="auto">
          <a:xfrm>
            <a:off x="5283199" y="3432750"/>
            <a:ext cx="2851397" cy="446272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square" lIns="121917" tIns="60958" rIns="121917" bIns="6095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dirty="0" smtClean="0">
                <a:latin typeface="Arial" charset="0"/>
              </a:rPr>
              <a:t>DAA / EPID </a:t>
            </a:r>
            <a:r>
              <a:rPr lang="en-US" sz="2100" dirty="0">
                <a:latin typeface="Arial" charset="0"/>
              </a:rPr>
              <a:t>Signature</a:t>
            </a:r>
          </a:p>
        </p:txBody>
      </p:sp>
      <p:sp>
        <p:nvSpPr>
          <p:cNvPr id="312331" name="Line 11"/>
          <p:cNvSpPr>
            <a:spLocks noChangeShapeType="1"/>
          </p:cNvSpPr>
          <p:nvPr/>
        </p:nvSpPr>
        <p:spPr bwMode="auto">
          <a:xfrm>
            <a:off x="6502400" y="2089151"/>
            <a:ext cx="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121917" tIns="60958" rIns="121917" bIns="60958" anchor="ctr"/>
          <a:lstStyle/>
          <a:p>
            <a:endParaRPr lang="en-US"/>
          </a:p>
        </p:txBody>
      </p:sp>
      <p:sp>
        <p:nvSpPr>
          <p:cNvPr id="312332" name="Line 12"/>
          <p:cNvSpPr>
            <a:spLocks noChangeShapeType="1"/>
          </p:cNvSpPr>
          <p:nvPr/>
        </p:nvSpPr>
        <p:spPr bwMode="auto">
          <a:xfrm>
            <a:off x="6502400" y="3155951"/>
            <a:ext cx="0" cy="304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121917" tIns="60958" rIns="121917" bIns="60958" anchor="ctr"/>
          <a:lstStyle/>
          <a:p>
            <a:endParaRPr lang="en-US"/>
          </a:p>
        </p:txBody>
      </p:sp>
      <p:sp>
        <p:nvSpPr>
          <p:cNvPr id="312333" name="Line 13"/>
          <p:cNvSpPr>
            <a:spLocks noChangeShapeType="1"/>
          </p:cNvSpPr>
          <p:nvPr/>
        </p:nvSpPr>
        <p:spPr bwMode="auto">
          <a:xfrm>
            <a:off x="5080000" y="2774951"/>
            <a:ext cx="508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121917" tIns="60958" rIns="121917" bIns="60958" anchor="ctr"/>
          <a:lstStyle/>
          <a:p>
            <a:endParaRPr lang="en-US"/>
          </a:p>
        </p:txBody>
      </p:sp>
      <p:sp>
        <p:nvSpPr>
          <p:cNvPr id="312334" name="Rectangle 14"/>
          <p:cNvSpPr>
            <a:spLocks noChangeArrowheads="1"/>
          </p:cNvSpPr>
          <p:nvPr/>
        </p:nvSpPr>
        <p:spPr bwMode="auto">
          <a:xfrm>
            <a:off x="9448800" y="2406651"/>
            <a:ext cx="2032000" cy="685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17" tIns="60958" rIns="121917" bIns="60958" anchor="ctr"/>
          <a:lstStyle/>
          <a:p>
            <a:pPr algn="ctr"/>
            <a:r>
              <a:rPr lang="en-US" sz="2400" dirty="0">
                <a:solidFill>
                  <a:schemeClr val="hlink"/>
                </a:solidFill>
                <a:latin typeface="Verdana" pitchFamily="34" charset="0"/>
              </a:rPr>
              <a:t>Verify</a:t>
            </a:r>
          </a:p>
        </p:txBody>
      </p:sp>
      <p:sp>
        <p:nvSpPr>
          <p:cNvPr id="312335" name="Text Box 15"/>
          <p:cNvSpPr txBox="1">
            <a:spLocks noChangeArrowheads="1"/>
          </p:cNvSpPr>
          <p:nvPr/>
        </p:nvSpPr>
        <p:spPr bwMode="auto">
          <a:xfrm>
            <a:off x="8704613" y="1476377"/>
            <a:ext cx="3123209" cy="769437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square" lIns="121917" tIns="60958" rIns="121917" bIns="6095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dirty="0">
                <a:latin typeface="Arial" charset="0"/>
              </a:rPr>
              <a:t>Message, </a:t>
            </a:r>
            <a:br>
              <a:rPr lang="en-US" sz="2100" dirty="0">
                <a:latin typeface="Arial" charset="0"/>
              </a:rPr>
            </a:br>
            <a:r>
              <a:rPr lang="en-US" sz="2100" dirty="0" smtClean="0">
                <a:latin typeface="Arial" charset="0"/>
              </a:rPr>
              <a:t>DAA / EPID </a:t>
            </a:r>
            <a:r>
              <a:rPr lang="en-US" sz="2100" dirty="0">
                <a:latin typeface="Arial" charset="0"/>
              </a:rPr>
              <a:t>Signature</a:t>
            </a:r>
          </a:p>
        </p:txBody>
      </p:sp>
      <p:sp>
        <p:nvSpPr>
          <p:cNvPr id="312336" name="Text Box 16"/>
          <p:cNvSpPr txBox="1">
            <a:spLocks noChangeArrowheads="1"/>
          </p:cNvSpPr>
          <p:nvPr/>
        </p:nvSpPr>
        <p:spPr bwMode="auto">
          <a:xfrm>
            <a:off x="9550400" y="3429000"/>
            <a:ext cx="1727200" cy="45140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dirty="0">
                <a:latin typeface="Arial" charset="0"/>
              </a:rPr>
              <a:t>True / False</a:t>
            </a:r>
          </a:p>
        </p:txBody>
      </p:sp>
      <p:sp>
        <p:nvSpPr>
          <p:cNvPr id="312337" name="Line 17"/>
          <p:cNvSpPr>
            <a:spLocks noChangeShapeType="1"/>
          </p:cNvSpPr>
          <p:nvPr/>
        </p:nvSpPr>
        <p:spPr bwMode="auto">
          <a:xfrm>
            <a:off x="10363200" y="2057400"/>
            <a:ext cx="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121917" tIns="60958" rIns="121917" bIns="60958" anchor="ctr"/>
          <a:lstStyle/>
          <a:p>
            <a:endParaRPr lang="en-US"/>
          </a:p>
        </p:txBody>
      </p:sp>
      <p:sp>
        <p:nvSpPr>
          <p:cNvPr id="312338" name="Line 18"/>
          <p:cNvSpPr>
            <a:spLocks noChangeShapeType="1"/>
          </p:cNvSpPr>
          <p:nvPr/>
        </p:nvSpPr>
        <p:spPr bwMode="auto">
          <a:xfrm>
            <a:off x="10363200" y="3124200"/>
            <a:ext cx="0" cy="304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121917" tIns="60958" rIns="121917" bIns="60958" anchor="ctr"/>
          <a:lstStyle/>
          <a:p>
            <a:endParaRPr lang="en-US"/>
          </a:p>
        </p:txBody>
      </p:sp>
      <p:sp>
        <p:nvSpPr>
          <p:cNvPr id="312339" name="Line 19"/>
          <p:cNvSpPr>
            <a:spLocks noChangeShapeType="1"/>
          </p:cNvSpPr>
          <p:nvPr/>
        </p:nvSpPr>
        <p:spPr bwMode="auto">
          <a:xfrm>
            <a:off x="8940800" y="2743200"/>
            <a:ext cx="508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121917" tIns="60958" rIns="121917" bIns="60958" anchor="ctr"/>
          <a:lstStyle/>
          <a:p>
            <a:endParaRPr lang="en-US"/>
          </a:p>
        </p:txBody>
      </p:sp>
      <p:pic>
        <p:nvPicPr>
          <p:cNvPr id="312340" name="Picture 20" descr="MCj043390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2590800"/>
            <a:ext cx="609600" cy="457200"/>
          </a:xfrm>
          <a:prstGeom prst="rect">
            <a:avLst/>
          </a:prstGeom>
          <a:solidFill>
            <a:srgbClr val="333333"/>
          </a:solidFill>
        </p:spPr>
      </p:pic>
      <p:pic>
        <p:nvPicPr>
          <p:cNvPr id="312341" name="Picture 21" descr="MCj043390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8800" y="2590800"/>
            <a:ext cx="609600" cy="457200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312364" name="Picture 44" descr="MCj043390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4800" y="2743200"/>
            <a:ext cx="609600" cy="4572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312365" name="Text Box 45"/>
          <p:cNvSpPr txBox="1">
            <a:spLocks noChangeArrowheads="1"/>
          </p:cNvSpPr>
          <p:nvPr/>
        </p:nvSpPr>
        <p:spPr bwMode="auto">
          <a:xfrm>
            <a:off x="2641600" y="3292475"/>
            <a:ext cx="1016000" cy="677104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121917" tIns="60958" rIns="121917" bIns="6095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pvt-key n</a:t>
            </a:r>
          </a:p>
        </p:txBody>
      </p:sp>
      <p:pic>
        <p:nvPicPr>
          <p:cNvPr id="312366" name="Picture 46" descr="MCj043390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743200"/>
            <a:ext cx="609600" cy="4572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312367" name="Text Box 47"/>
          <p:cNvSpPr txBox="1">
            <a:spLocks noChangeArrowheads="1"/>
          </p:cNvSpPr>
          <p:nvPr/>
        </p:nvSpPr>
        <p:spPr bwMode="auto">
          <a:xfrm>
            <a:off x="1320800" y="3276600"/>
            <a:ext cx="1117600" cy="677104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121917" tIns="60958" rIns="121917" bIns="6095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pvt-key 2</a:t>
            </a:r>
          </a:p>
        </p:txBody>
      </p:sp>
      <p:sp>
        <p:nvSpPr>
          <p:cNvPr id="312368" name="Text Box 48"/>
          <p:cNvSpPr txBox="1">
            <a:spLocks noChangeArrowheads="1"/>
          </p:cNvSpPr>
          <p:nvPr/>
        </p:nvSpPr>
        <p:spPr bwMode="auto">
          <a:xfrm>
            <a:off x="2235200" y="2743200"/>
            <a:ext cx="508000" cy="492443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…</a:t>
            </a:r>
          </a:p>
        </p:txBody>
      </p:sp>
      <p:sp>
        <p:nvSpPr>
          <p:cNvPr id="312369" name="Line 49"/>
          <p:cNvSpPr>
            <a:spLocks noChangeShapeType="1"/>
          </p:cNvSpPr>
          <p:nvPr/>
        </p:nvSpPr>
        <p:spPr bwMode="auto">
          <a:xfrm flipV="1">
            <a:off x="1117600" y="2286000"/>
            <a:ext cx="4064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21917" tIns="60958" rIns="121917" bIns="60958" anchor="ctr"/>
          <a:lstStyle/>
          <a:p>
            <a:endParaRPr lang="en-US"/>
          </a:p>
        </p:txBody>
      </p:sp>
      <p:sp>
        <p:nvSpPr>
          <p:cNvPr id="312370" name="Line 50"/>
          <p:cNvSpPr>
            <a:spLocks noChangeShapeType="1"/>
          </p:cNvSpPr>
          <p:nvPr/>
        </p:nvSpPr>
        <p:spPr bwMode="auto">
          <a:xfrm flipV="1">
            <a:off x="1727200" y="22860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21917" tIns="60958" rIns="121917" bIns="60958" anchor="ctr"/>
          <a:lstStyle/>
          <a:p>
            <a:endParaRPr lang="en-US"/>
          </a:p>
        </p:txBody>
      </p:sp>
      <p:sp>
        <p:nvSpPr>
          <p:cNvPr id="312371" name="Line 51"/>
          <p:cNvSpPr>
            <a:spLocks noChangeShapeType="1"/>
          </p:cNvSpPr>
          <p:nvPr/>
        </p:nvSpPr>
        <p:spPr bwMode="auto">
          <a:xfrm flipH="1" flipV="1">
            <a:off x="1930400" y="2286000"/>
            <a:ext cx="11176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21917" tIns="60958" rIns="121917" bIns="60958" anchor="ctr"/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8168796" y="5813268"/>
            <a:ext cx="396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i="1" dirty="0"/>
              <a:t>Intel and the Intel logo are trademarks of Intel Corporation in the U.S. and/or other countries</a:t>
            </a:r>
            <a:r>
              <a:rPr lang="en-US" sz="1200" i="1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6541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Features and Revocation DAA/EPID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842433" y="1050925"/>
            <a:ext cx="10983384" cy="491013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During a sign process, the Device generates a pseudonym, a pair (</a:t>
            </a:r>
            <a:r>
              <a:rPr lang="en-US" i="1" dirty="0">
                <a:solidFill>
                  <a:srgbClr val="FF0000"/>
                </a:solidFill>
              </a:rPr>
              <a:t>b, b</a:t>
            </a:r>
            <a:r>
              <a:rPr lang="en-US" sz="2700" i="1" baseline="30000" dirty="0">
                <a:solidFill>
                  <a:srgbClr val="FF0000"/>
                </a:solidFill>
              </a:rPr>
              <a:t>f</a:t>
            </a:r>
            <a:r>
              <a:rPr lang="en-US" dirty="0"/>
              <a:t>), that is cryptographically tied to the signature</a:t>
            </a:r>
            <a:r>
              <a:rPr lang="en-US" dirty="0" smtClean="0"/>
              <a:t>.</a:t>
            </a:r>
          </a:p>
          <a:p>
            <a:pPr marL="528414" lvl="1" indent="-3429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FF0000"/>
                </a:solidFill>
              </a:rPr>
              <a:t>f</a:t>
            </a:r>
            <a:r>
              <a:rPr lang="en-US" i="1" dirty="0"/>
              <a:t> </a:t>
            </a:r>
            <a:r>
              <a:rPr lang="en-US" dirty="0" smtClean="0"/>
              <a:t>is a component of the private key of the signer</a:t>
            </a:r>
          </a:p>
          <a:p>
            <a:r>
              <a:rPr lang="en-US" dirty="0" smtClean="0"/>
              <a:t>Modes of EPID signatures</a:t>
            </a:r>
          </a:p>
          <a:p>
            <a:pPr lvl="1"/>
            <a:r>
              <a:rPr lang="en-US" dirty="0" smtClean="0"/>
              <a:t>Random base: </a:t>
            </a:r>
            <a:r>
              <a:rPr lang="en-US" i="1" dirty="0">
                <a:solidFill>
                  <a:srgbClr val="FF0000"/>
                </a:solidFill>
              </a:rPr>
              <a:t>b</a:t>
            </a:r>
            <a:r>
              <a:rPr lang="en-US" dirty="0"/>
              <a:t> is chosen at random by the </a:t>
            </a:r>
            <a:r>
              <a:rPr lang="en-US" dirty="0" smtClean="0"/>
              <a:t>device</a:t>
            </a:r>
            <a:r>
              <a:rPr lang="en-US" dirty="0"/>
              <a:t>.</a:t>
            </a:r>
          </a:p>
          <a:p>
            <a:pPr lvl="3"/>
            <a:r>
              <a:rPr lang="en-US" dirty="0"/>
              <a:t>S</a:t>
            </a:r>
            <a:r>
              <a:rPr lang="en-US" dirty="0" smtClean="0"/>
              <a:t>ignatures are </a:t>
            </a:r>
            <a:r>
              <a:rPr lang="en-US" b="1" dirty="0" smtClean="0"/>
              <a:t>unlinkable</a:t>
            </a:r>
          </a:p>
          <a:p>
            <a:pPr lvl="1"/>
            <a:r>
              <a:rPr lang="en-US" dirty="0" smtClean="0"/>
              <a:t>Name Base</a:t>
            </a:r>
            <a:r>
              <a:rPr lang="en-US" b="1" dirty="0" smtClean="0"/>
              <a:t>: </a:t>
            </a:r>
            <a:r>
              <a:rPr lang="en-US" dirty="0"/>
              <a:t>– </a:t>
            </a:r>
            <a:r>
              <a:rPr lang="en-US" i="1" dirty="0">
                <a:solidFill>
                  <a:srgbClr val="FF0000"/>
                </a:solidFill>
              </a:rPr>
              <a:t>b </a:t>
            </a:r>
            <a:r>
              <a:rPr lang="en-US" dirty="0"/>
              <a:t>is chosen by the </a:t>
            </a:r>
            <a:r>
              <a:rPr lang="en-US" dirty="0" smtClean="0"/>
              <a:t>verifier</a:t>
            </a:r>
          </a:p>
          <a:p>
            <a:pPr lvl="3"/>
            <a:r>
              <a:rPr lang="en-US" dirty="0" smtClean="0"/>
              <a:t>Signatures using same name base are </a:t>
            </a:r>
            <a:r>
              <a:rPr lang="en-US" b="1" dirty="0" smtClean="0"/>
              <a:t>linkable</a:t>
            </a:r>
            <a:r>
              <a:rPr lang="en-US" dirty="0" smtClean="0"/>
              <a:t>, as </a:t>
            </a:r>
            <a:r>
              <a:rPr lang="en-US" dirty="0"/>
              <a:t>pseudonym (</a:t>
            </a:r>
            <a:r>
              <a:rPr lang="en-US" i="1" dirty="0">
                <a:solidFill>
                  <a:srgbClr val="FF0000"/>
                </a:solidFill>
              </a:rPr>
              <a:t>b, b</a:t>
            </a:r>
            <a:r>
              <a:rPr lang="en-US" sz="2400" i="1" baseline="30000" dirty="0">
                <a:solidFill>
                  <a:srgbClr val="FF0000"/>
                </a:solidFill>
              </a:rPr>
              <a:t>f</a:t>
            </a:r>
            <a:r>
              <a:rPr lang="en-US" dirty="0" smtClean="0"/>
              <a:t>) is the same if </a:t>
            </a:r>
            <a:r>
              <a:rPr lang="en-US" i="1" dirty="0" smtClean="0">
                <a:solidFill>
                  <a:srgbClr val="FF0000"/>
                </a:solidFill>
              </a:rPr>
              <a:t>b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>
                <a:solidFill>
                  <a:srgbClr val="FF0000"/>
                </a:solidFill>
              </a:rPr>
              <a:t>f</a:t>
            </a:r>
            <a:r>
              <a:rPr lang="en-US" i="1" dirty="0" smtClean="0"/>
              <a:t> </a:t>
            </a:r>
            <a:r>
              <a:rPr lang="en-US" dirty="0" smtClean="0"/>
              <a:t>are both the same.</a:t>
            </a:r>
            <a:r>
              <a:rPr lang="en-US" i="1" dirty="0" smtClean="0"/>
              <a:t> </a:t>
            </a:r>
          </a:p>
          <a:p>
            <a:pPr lvl="3"/>
            <a:r>
              <a:rPr lang="en-US" dirty="0" smtClean="0"/>
              <a:t>Signatures still </a:t>
            </a:r>
            <a:r>
              <a:rPr lang="en-US" b="1" dirty="0" smtClean="0"/>
              <a:t>unlinkable</a:t>
            </a:r>
            <a:r>
              <a:rPr lang="en-US" dirty="0" smtClean="0"/>
              <a:t> with different names.</a:t>
            </a:r>
          </a:p>
          <a:p>
            <a:r>
              <a:rPr lang="en-US" dirty="0" smtClean="0"/>
              <a:t>Revocation</a:t>
            </a:r>
          </a:p>
          <a:p>
            <a:pPr marL="756684" lvl="2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Known Private </a:t>
            </a:r>
            <a:r>
              <a:rPr lang="en-US" dirty="0"/>
              <a:t>key revocation (DAA and EPID)</a:t>
            </a:r>
          </a:p>
          <a:p>
            <a:pPr marL="756684" lvl="2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Verifier blacklisting using name base (DAA and EPID</a:t>
            </a:r>
            <a:r>
              <a:rPr lang="en-US" dirty="0" smtClean="0"/>
              <a:t>)</a:t>
            </a:r>
            <a:endParaRPr lang="en-US" sz="1600" dirty="0"/>
          </a:p>
          <a:p>
            <a:pPr marL="756684" lvl="2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Signature based revocation (EPID only</a:t>
            </a:r>
            <a:r>
              <a:rPr lang="en-US" dirty="0" smtClean="0"/>
              <a:t>)</a:t>
            </a:r>
          </a:p>
          <a:p>
            <a:pPr marL="910450" lvl="3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When signing, signer proofs that his </a:t>
            </a:r>
            <a:r>
              <a:rPr lang="en-US" i="1" dirty="0">
                <a:solidFill>
                  <a:srgbClr val="FF0000"/>
                </a:solidFill>
              </a:rPr>
              <a:t>f</a:t>
            </a:r>
            <a:r>
              <a:rPr lang="en-US" i="1" dirty="0"/>
              <a:t> </a:t>
            </a:r>
            <a:r>
              <a:rPr lang="en-US" dirty="0" smtClean="0"/>
              <a:t>was not the one used in a revoked pseudonym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951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EPID to Intel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use EPID for providing attestation for our Isolated Execution Environments: CSE and SGX.</a:t>
            </a:r>
          </a:p>
          <a:p>
            <a:r>
              <a:rPr lang="en-US" dirty="0" smtClean="0"/>
              <a:t>We have announced that we will be promoting EPID as an industry wide standard for providing security and privacy in IoT.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6212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Attestation with Privacy – Post Quantum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EPID / DAA algorithms based on RSA, Discrete logs, or ECC</a:t>
            </a:r>
          </a:p>
          <a:p>
            <a:r>
              <a:rPr lang="en-US" dirty="0" smtClean="0"/>
              <a:t>We have found no PQC method to replace EPID or DAA.</a:t>
            </a:r>
          </a:p>
          <a:p>
            <a:r>
              <a:rPr lang="en-US" dirty="0" smtClean="0"/>
              <a:t>Options: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Digital signature without privacy – Lattices or hash based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Two options for privacy</a:t>
            </a:r>
          </a:p>
          <a:p>
            <a:pPr marL="528414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Trusted Third Party</a:t>
            </a:r>
          </a:p>
          <a:p>
            <a:pPr marL="528414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Group signatures where issuer can open any signature</a:t>
            </a:r>
          </a:p>
          <a:p>
            <a:pPr marL="756684" lvl="2" indent="-342900">
              <a:buFont typeface="Arial" panose="020B0604020202020204" pitchFamily="34" charset="0"/>
              <a:buChar char="•"/>
            </a:pPr>
            <a:r>
              <a:rPr lang="en-US" dirty="0"/>
              <a:t>Lattice based group signatures are not efficient with large groups</a:t>
            </a:r>
          </a:p>
          <a:p>
            <a:pPr marL="756684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Hash based group signature scheme is efficient, but </a:t>
            </a:r>
            <a:r>
              <a:rPr lang="en-US" dirty="0" err="1" smtClean="0"/>
              <a:t>stateful</a:t>
            </a:r>
            <a:r>
              <a:rPr lang="en-US" dirty="0" smtClean="0"/>
              <a:t>.</a:t>
            </a:r>
          </a:p>
          <a:p>
            <a:pPr marL="910450" lvl="3" indent="-342900">
              <a:buFont typeface="Arial" panose="020B0604020202020204" pitchFamily="34" charset="0"/>
              <a:buChar char="•"/>
            </a:pPr>
            <a:r>
              <a:rPr lang="en-US" dirty="0" smtClean="0"/>
              <a:t>New result from Rachid </a:t>
            </a:r>
            <a:r>
              <a:rPr lang="en-US" dirty="0" err="1" smtClean="0"/>
              <a:t>ElBansarkhani</a:t>
            </a:r>
            <a:r>
              <a:rPr lang="en-US" dirty="0" smtClean="0"/>
              <a:t> and Rafael Misoczki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6548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4" y="409576"/>
            <a:ext cx="11079403" cy="889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Goal:  Intel products must survive </a:t>
            </a:r>
            <a:r>
              <a:rPr lang="en-US" sz="2800" dirty="0"/>
              <a:t>q</a:t>
            </a:r>
            <a:r>
              <a:rPr lang="en-US" sz="2800" dirty="0" smtClean="0"/>
              <a:t>uantum computers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Problem: 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Quantum computers may come into existence sometime between 2030 and 2050.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Intel products currently use crypto that would be broken by quantum computers</a:t>
            </a:r>
          </a:p>
          <a:p>
            <a:r>
              <a:rPr lang="en-US" dirty="0" smtClean="0"/>
              <a:t>Goal:  Intel products produced in the early 2020’s would survive if quantum computing came into existence during their lifetime.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016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Attestation keys -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485" y="1379540"/>
            <a:ext cx="5983319" cy="1280534"/>
          </a:xfrm>
          <a:solidFill>
            <a:srgbClr val="FFFF66"/>
          </a:solidFill>
          <a:ln w="38100">
            <a:noFill/>
          </a:ln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Create few (k) </a:t>
            </a:r>
            <a:r>
              <a:rPr lang="en-US" dirty="0"/>
              <a:t>time </a:t>
            </a:r>
            <a:r>
              <a:rPr lang="en-US" dirty="0" smtClean="0"/>
              <a:t>authentication </a:t>
            </a:r>
            <a:r>
              <a:rPr lang="en-US" dirty="0"/>
              <a:t>key for authenticating </a:t>
            </a:r>
            <a:r>
              <a:rPr lang="en-US" dirty="0" smtClean="0"/>
              <a:t>to Intel</a:t>
            </a:r>
          </a:p>
          <a:p>
            <a:pPr marL="342900" indent="-342900" algn="ctr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Timing – During Manufacturing</a:t>
            </a:r>
          </a:p>
          <a:p>
            <a:pPr marL="342900" indent="-342900" algn="ctr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Algorithm – Not field updateable</a:t>
            </a:r>
          </a:p>
          <a:p>
            <a:pPr marL="342900" indent="-342900" algn="ctr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Key – Not field updateable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139408" y="2945103"/>
            <a:ext cx="5781440" cy="12805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algn="l" rtl="0" eaLnBrk="1" fontAlgn="base" hangingPunct="1">
              <a:spcBef>
                <a:spcPct val="7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1pPr>
            <a:lvl2pPr marL="185514" indent="-183926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2pPr>
            <a:lvl3pPr marL="413784" indent="-22671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3pPr>
            <a:lvl4pPr marL="567550" indent="-15217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4pPr>
            <a:lvl5pPr marL="760965" indent="-19186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5pPr>
            <a:lvl6pPr marL="1217538" indent="-19186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74073" indent="-19186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30645" indent="-19186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87254" indent="-19186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400">
              <a:lnSpc>
                <a:spcPct val="110000"/>
              </a:lnSpc>
            </a:pPr>
            <a:r>
              <a:rPr lang="en-US" kern="0" dirty="0" smtClean="0"/>
              <a:t>Create many time signature key for authenticating to Intel</a:t>
            </a:r>
          </a:p>
          <a:p>
            <a:pPr marL="342900" indent="-342900" algn="ctr"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kern="0" dirty="0" smtClean="0"/>
              <a:t>Timing – After Manufacturing</a:t>
            </a:r>
          </a:p>
          <a:p>
            <a:pPr marL="342900" indent="-342900" algn="ctr"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kern="0" dirty="0" smtClean="0"/>
              <a:t>Algorithm – Not field updateable</a:t>
            </a:r>
          </a:p>
          <a:p>
            <a:pPr marL="342900" indent="-342900" algn="ctr"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kern="0" dirty="0" smtClean="0"/>
              <a:t>Key – Field updateable k times</a:t>
            </a:r>
          </a:p>
          <a:p>
            <a:pPr defTabSz="914400"/>
            <a:endParaRPr lang="en-US" kern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22380" y="4595774"/>
            <a:ext cx="5781440" cy="1280534"/>
          </a:xfrm>
          <a:prstGeom prst="rect">
            <a:avLst/>
          </a:prstGeom>
          <a:solidFill>
            <a:srgbClr val="99FF99"/>
          </a:solidFill>
          <a:ln w="381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algn="l" rtl="0" eaLnBrk="1" fontAlgn="base" hangingPunct="1">
              <a:spcBef>
                <a:spcPct val="7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1pPr>
            <a:lvl2pPr marL="185514" indent="-183926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2pPr>
            <a:lvl3pPr marL="413784" indent="-22671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3pPr>
            <a:lvl4pPr marL="567550" indent="-15217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4pPr>
            <a:lvl5pPr marL="760965" indent="-19186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5pPr>
            <a:lvl6pPr marL="1217538" indent="-19186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74073" indent="-19186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30645" indent="-19186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87254" indent="-19186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400">
              <a:lnSpc>
                <a:spcPct val="110000"/>
              </a:lnSpc>
            </a:pPr>
            <a:r>
              <a:rPr lang="en-US" kern="0" dirty="0" smtClean="0"/>
              <a:t>Create anonymous signature key for general attestation</a:t>
            </a:r>
          </a:p>
          <a:p>
            <a:pPr marL="342900" indent="-342900" algn="ctr"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kern="0" dirty="0" smtClean="0"/>
              <a:t>Timing – After Manufacturing</a:t>
            </a:r>
          </a:p>
          <a:p>
            <a:pPr marL="342900" indent="-342900" algn="ctr"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kern="0" dirty="0" smtClean="0"/>
              <a:t>Algorithm – Field updateable</a:t>
            </a:r>
          </a:p>
          <a:p>
            <a:pPr marL="342900" indent="-342900" algn="ctr"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kern="0" dirty="0" smtClean="0"/>
              <a:t>Key – Field updateable many times</a:t>
            </a:r>
          </a:p>
          <a:p>
            <a:pPr defTabSz="914400"/>
            <a:endParaRPr lang="en-US" kern="0" dirty="0"/>
          </a:p>
        </p:txBody>
      </p:sp>
      <p:cxnSp>
        <p:nvCxnSpPr>
          <p:cNvPr id="9" name="Curved Connector 8"/>
          <p:cNvCxnSpPr>
            <a:stCxn id="3" idx="3"/>
            <a:endCxn id="4" idx="0"/>
          </p:cNvCxnSpPr>
          <p:nvPr/>
        </p:nvCxnSpPr>
        <p:spPr bwMode="auto">
          <a:xfrm>
            <a:off x="6590804" y="2019807"/>
            <a:ext cx="2439324" cy="925296"/>
          </a:xfrm>
          <a:prstGeom prst="curvedConnector2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1" name="Curved Connector 10"/>
          <p:cNvCxnSpPr>
            <a:stCxn id="4" idx="2"/>
            <a:endCxn id="5" idx="3"/>
          </p:cNvCxnSpPr>
          <p:nvPr/>
        </p:nvCxnSpPr>
        <p:spPr bwMode="auto">
          <a:xfrm rot="5400000">
            <a:off x="7161772" y="3367685"/>
            <a:ext cx="1010404" cy="2726308"/>
          </a:xfrm>
          <a:prstGeom prst="curvedConnector2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666974" y="1850530"/>
            <a:ext cx="1485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Authenticate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09527" y="4929113"/>
            <a:ext cx="1485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Authenticate</a:t>
            </a:r>
          </a:p>
        </p:txBody>
      </p:sp>
    </p:spTree>
    <p:extLst>
      <p:ext uri="{BB962C8B-B14F-4D97-AF65-F5344CB8AC3E}">
        <p14:creationId xmlns:p14="http://schemas.microsoft.com/office/powerpoint/2010/main" val="18812976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Use of Crypto inside Intel products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Verified Boot, including FW load</a:t>
            </a:r>
          </a:p>
          <a:p>
            <a:pPr marL="528414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Hash based signatures and MAC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FW update</a:t>
            </a:r>
          </a:p>
          <a:p>
            <a:pPr marL="528414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Hash based signatures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Sealed Secrets</a:t>
            </a:r>
          </a:p>
          <a:p>
            <a:pPr marL="528414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Memory Encryption</a:t>
            </a:r>
          </a:p>
          <a:p>
            <a:pPr marL="528414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Attestation</a:t>
            </a:r>
          </a:p>
          <a:p>
            <a:pPr marL="528414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Hash based signatures and Hashes for non updateable portion</a:t>
            </a:r>
          </a:p>
          <a:p>
            <a:pPr marL="528414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Looking for better solution for updateable portion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Secure Key communication between factory and Secure Servers</a:t>
            </a:r>
          </a:p>
          <a:p>
            <a:pPr marL="528414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Removed this requirement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DRM</a:t>
            </a:r>
          </a:p>
          <a:p>
            <a:pPr marL="528414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Uses attestation, then updateable algorithms provided by DRM industry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242905" y="349631"/>
            <a:ext cx="8455231" cy="712520"/>
          </a:xfrm>
          <a:prstGeom prst="rect">
            <a:avLst/>
          </a:prstGeom>
          <a:solidFill>
            <a:schemeClr val="accent6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dirty="0"/>
              <a:t>For all Intel uses of crypto that cannot be modified in the field, </a:t>
            </a:r>
            <a:endParaRPr lang="en-US" sz="2000" dirty="0" smtClean="0"/>
          </a:p>
          <a:p>
            <a:pPr algn="ctr" eaLnBrk="0" hangingPunct="0"/>
            <a:r>
              <a:rPr lang="en-US" sz="2000" dirty="0" smtClean="0"/>
              <a:t>are </a:t>
            </a:r>
            <a:r>
              <a:rPr lang="en-US" sz="2000" dirty="0"/>
              <a:t>these </a:t>
            </a:r>
            <a:r>
              <a:rPr lang="en-US" sz="2000" dirty="0" smtClean="0"/>
              <a:t>minimal crypto assumptions sufficient?</a:t>
            </a:r>
            <a:endParaRPr lang="en-US" sz="2000" b="1" dirty="0" smtClean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932428" y="1998921"/>
            <a:ext cx="1360967" cy="1158949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7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1pPr>
            <a:lvl2pPr marL="185514" indent="-183926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2pPr>
            <a:lvl3pPr marL="413784" indent="-22671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3pPr>
            <a:lvl4pPr marL="567550" indent="-15217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4pPr>
            <a:lvl5pPr marL="760965" indent="-19186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5pPr>
            <a:lvl6pPr marL="1217538" indent="-19186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74073" indent="-19186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30645" indent="-19186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87254" indent="-19186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 defTabSz="914400"/>
            <a:r>
              <a:rPr lang="en-US" sz="3200" kern="0" dirty="0" smtClean="0"/>
              <a:t>Yes!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21601468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Intel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 standards for crypto for wireless and internet protocols that minimize resources, especially power and memory.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42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 for standards and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Would like to see standards produced that are appropriate for: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Stateful</a:t>
            </a:r>
            <a:r>
              <a:rPr lang="en-US" dirty="0" smtClean="0"/>
              <a:t> hash based signatures used for verified boot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Stateless hash based signatures used for conversion to local MAC for verified boot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Key exchange where long term security is imperative and efficiency doesn’t matter to use between factory and secure facility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Maintaining security of internet using algorithms efficient in hardware and small devices</a:t>
            </a:r>
          </a:p>
          <a:p>
            <a:r>
              <a:rPr lang="en-US" dirty="0" smtClean="0"/>
              <a:t>Would like research to solve the following: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PQC alternatives to EPID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Reduce risk of vulnerabilities in implementation of PQC algorithms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Convincing evidence that we can trust PQC algorithms other than hash and symmetric, especially RLWE</a:t>
            </a:r>
          </a:p>
          <a:p>
            <a:r>
              <a:rPr lang="en-US" dirty="0" smtClean="0"/>
              <a:t>Intel is sponsoring PQC research at TU Darmstadt, U. Sao Paulo, and previously at National Taiwan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5692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 Comments?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345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 &amp; Request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This </a:t>
            </a:r>
            <a:r>
              <a:rPr lang="en-US" b="1" dirty="0"/>
              <a:t>presentation contains information about certain research efforts by Intel Labs.  Currently, there is no product plan to implement these research efforts, which is subject to change without notice</a:t>
            </a:r>
            <a:r>
              <a:rPr lang="en-US" b="1" dirty="0" smtClean="0"/>
              <a:t>.</a:t>
            </a:r>
          </a:p>
          <a:p>
            <a:r>
              <a:rPr lang="en-US" dirty="0"/>
              <a:t>Motivation for presentation:  Motivate priorities for standards and research for Post Quantum Crypto</a:t>
            </a:r>
          </a:p>
          <a:p>
            <a:r>
              <a:rPr lang="en-US" dirty="0" smtClean="0"/>
              <a:t>Request</a:t>
            </a:r>
            <a:r>
              <a:rPr lang="en-US" dirty="0"/>
              <a:t>:  Feedback on the current </a:t>
            </a:r>
            <a:r>
              <a:rPr lang="en-US" dirty="0" smtClean="0"/>
              <a:t>proposals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4084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Crypto inside Intel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Verified Boot, including FW load</a:t>
            </a:r>
          </a:p>
          <a:p>
            <a:r>
              <a:rPr lang="en-US" dirty="0" smtClean="0"/>
              <a:t>FW update</a:t>
            </a:r>
          </a:p>
          <a:p>
            <a:r>
              <a:rPr lang="en-US" dirty="0" smtClean="0"/>
              <a:t>Sealed Secrets</a:t>
            </a:r>
          </a:p>
          <a:p>
            <a:r>
              <a:rPr lang="en-US" dirty="0" smtClean="0"/>
              <a:t>Memory Encryption</a:t>
            </a:r>
          </a:p>
          <a:p>
            <a:r>
              <a:rPr lang="en-US" dirty="0" smtClean="0"/>
              <a:t>Attestation</a:t>
            </a:r>
          </a:p>
          <a:p>
            <a:r>
              <a:rPr lang="en-US" dirty="0" smtClean="0"/>
              <a:t>Secure Key communication between factory and Secure Servers</a:t>
            </a:r>
          </a:p>
          <a:p>
            <a:r>
              <a:rPr lang="en-US" dirty="0" smtClean="0"/>
              <a:t>DRM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542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Cryptographic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485" y="1379539"/>
            <a:ext cx="10970683" cy="55343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Must have a symmetric encryption algorithm and a hash function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59883" y="4210651"/>
            <a:ext cx="10970683" cy="1489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algn="l" rtl="0" eaLnBrk="1" fontAlgn="base" hangingPunct="1">
              <a:spcBef>
                <a:spcPct val="7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1pPr>
            <a:lvl2pPr marL="185514" indent="-183926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2pPr>
            <a:lvl3pPr marL="413784" indent="-22671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3pPr>
            <a:lvl4pPr marL="567550" indent="-15217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4pPr>
            <a:lvl5pPr marL="760965" indent="-19186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5pPr>
            <a:lvl6pPr marL="1217538" indent="-19186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74073" indent="-19186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30645" indent="-19186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87254" indent="-19186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kern="0" dirty="0" smtClean="0"/>
              <a:t>Easy part of strategy:</a:t>
            </a:r>
          </a:p>
          <a:p>
            <a:pPr marL="528414" lvl="1" indent="-342900" defTabSz="914400">
              <a:buFont typeface="Arial" panose="020B0604020202020204" pitchFamily="34" charset="0"/>
              <a:buChar char="•"/>
            </a:pPr>
            <a:r>
              <a:rPr lang="en-US" kern="0" dirty="0" smtClean="0"/>
              <a:t>Replace all use of symmetric crypto with AES-256</a:t>
            </a:r>
          </a:p>
          <a:p>
            <a:pPr marL="528414" lvl="1" indent="-342900" defTabSz="914400">
              <a:buFont typeface="Arial" panose="020B0604020202020204" pitchFamily="34" charset="0"/>
              <a:buChar char="•"/>
            </a:pPr>
            <a:r>
              <a:rPr lang="en-US" kern="0" dirty="0" smtClean="0"/>
              <a:t>Replace all use of cryptographic hash with SHA2 or SHA3 -384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kern="0" dirty="0" smtClean="0"/>
              <a:t>Security Goal:  Minimize need for any other crypto assumptions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4586503"/>
              </p:ext>
            </p:extLst>
          </p:nvPr>
        </p:nvGraphicFramePr>
        <p:xfrm>
          <a:off x="760943" y="2143467"/>
          <a:ext cx="10969624" cy="181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2406"/>
                <a:gridCol w="2742406"/>
                <a:gridCol w="2742406"/>
                <a:gridCol w="274240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Algorithm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Attack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Ops on Classical Computer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Ops on Quantum Computer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AES</a:t>
                      </a:r>
                      <a:r>
                        <a:rPr lang="en-US" baseline="0" dirty="0" smtClean="0"/>
                        <a:t> – 256 bit 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Cryptanalysis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256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3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128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SHA2 or SHA3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– 384 bit hash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Find Pre-image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384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3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192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Find Collision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192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3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128</a:t>
                      </a:r>
                      <a:r>
                        <a:rPr lang="en-US" baseline="0" dirty="0" smtClean="0"/>
                        <a:t> with </a:t>
                      </a:r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128</a:t>
                      </a:r>
                      <a:r>
                        <a:rPr lang="en-US" baseline="0" dirty="0" smtClean="0"/>
                        <a:t> RAM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1615044" y="5830784"/>
            <a:ext cx="8455231" cy="712520"/>
          </a:xfrm>
          <a:prstGeom prst="rect">
            <a:avLst/>
          </a:prstGeom>
          <a:solidFill>
            <a:schemeClr val="accent6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dirty="0"/>
              <a:t>For all Intel uses of crypto that cannot be modified in the field, </a:t>
            </a:r>
            <a:endParaRPr lang="en-US" sz="2000" dirty="0" smtClean="0"/>
          </a:p>
          <a:p>
            <a:pPr algn="ctr" eaLnBrk="0" hangingPunct="0"/>
            <a:r>
              <a:rPr lang="en-US" sz="2000" dirty="0" smtClean="0"/>
              <a:t>are </a:t>
            </a:r>
            <a:r>
              <a:rPr lang="en-US" sz="2000" dirty="0"/>
              <a:t>these </a:t>
            </a:r>
            <a:r>
              <a:rPr lang="en-US" sz="2000" dirty="0" smtClean="0"/>
              <a:t>minimal crypto assumptions sufficient?</a:t>
            </a:r>
            <a:endParaRPr lang="en-US" sz="2000" b="1" dirty="0" smtClean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8424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Likely Implementation Assumption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Hash based signatures are great.</a:t>
            </a:r>
          </a:p>
          <a:p>
            <a:r>
              <a:rPr lang="en-US" dirty="0" smtClean="0"/>
              <a:t>Digital Signatures where only cryptographic assumption is security of hash algorithm.</a:t>
            </a:r>
          </a:p>
          <a:p>
            <a:r>
              <a:rPr lang="en-US" dirty="0" smtClean="0"/>
              <a:t>However, implementation risk for signer due to managing state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MUST use each key at most once.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MUST maintain state for which keys were used.</a:t>
            </a:r>
          </a:p>
          <a:p>
            <a:r>
              <a:rPr lang="en-US" dirty="0" smtClean="0"/>
              <a:t>Stateless hash based signatures exist, but are very inefficient.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307258" y="5682866"/>
            <a:ext cx="8924381" cy="712520"/>
          </a:xfrm>
          <a:prstGeom prst="rect">
            <a:avLst/>
          </a:prstGeom>
          <a:solidFill>
            <a:schemeClr val="accent6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dirty="0" smtClean="0"/>
              <a:t>Implementation Assumption:  For the uses of hash based signatures </a:t>
            </a:r>
          </a:p>
          <a:p>
            <a:pPr algn="ctr" eaLnBrk="0" hangingPunct="0"/>
            <a:r>
              <a:rPr lang="en-US" sz="2000" dirty="0" smtClean="0">
                <a:cs typeface="Arial" pitchFamily="34" charset="0"/>
              </a:rPr>
              <a:t>for non-modifiable  usages, the signer will manage state robustly.</a:t>
            </a:r>
          </a:p>
        </p:txBody>
      </p:sp>
    </p:spTree>
    <p:extLst>
      <p:ext uri="{BB962C8B-B14F-4D97-AF65-F5344CB8AC3E}">
        <p14:creationId xmlns:p14="http://schemas.microsoft.com/office/powerpoint/2010/main" val="4607893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Risks to Intel: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We implement something before standards evolve, and standards go a different direction.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Standards are not optimal for our usages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We implement a standard and the standard changes.</a:t>
            </a:r>
          </a:p>
          <a:p>
            <a:r>
              <a:rPr lang="en-US" dirty="0" smtClean="0"/>
              <a:t>We would like world wide standards.</a:t>
            </a:r>
          </a:p>
          <a:p>
            <a:r>
              <a:rPr lang="en-US" dirty="0" smtClean="0"/>
              <a:t>We would like standards soon.</a:t>
            </a:r>
          </a:p>
          <a:p>
            <a:r>
              <a:rPr lang="en-US" dirty="0" smtClean="0"/>
              <a:t>Uncertainty: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Will the </a:t>
            </a:r>
            <a:r>
              <a:rPr lang="en-US" dirty="0" err="1" smtClean="0"/>
              <a:t>stateful</a:t>
            </a:r>
            <a:r>
              <a:rPr lang="en-US" dirty="0" smtClean="0"/>
              <a:t> hash based signatures be approved by standards bodies due to the risk of implementation error?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5258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Verified Boot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485" y="1062318"/>
            <a:ext cx="10970683" cy="535192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Verified boot is validating a signature on FW and or SW during the boot of a platform.</a:t>
            </a:r>
          </a:p>
          <a:p>
            <a:r>
              <a:rPr lang="en-US" dirty="0" smtClean="0"/>
              <a:t>Algorithm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Multiple components to verify during boot</a:t>
            </a:r>
          </a:p>
          <a:p>
            <a:pPr marL="528414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Time to verify is critical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Updates to boot components are rare</a:t>
            </a:r>
          </a:p>
          <a:p>
            <a:pPr marL="528414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Time to sign is not critical</a:t>
            </a:r>
          </a:p>
          <a:p>
            <a:pPr marL="528414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Small number of signatures in lifetime of platform </a:t>
            </a:r>
          </a:p>
          <a:p>
            <a:pPr marL="528414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Verified boot algorithm is not field upgradable</a:t>
            </a:r>
          </a:p>
          <a:p>
            <a:r>
              <a:rPr lang="en-US" dirty="0" smtClean="0"/>
              <a:t>Conclusion: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Stateless Hash based signatures are not an option because of the lengthy verification time.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Stateful</a:t>
            </a:r>
            <a:r>
              <a:rPr lang="en-US" dirty="0"/>
              <a:t> </a:t>
            </a:r>
            <a:r>
              <a:rPr lang="en-US" dirty="0" smtClean="0"/>
              <a:t>hash based signatures with limits on number of signatures is a good option.</a:t>
            </a:r>
          </a:p>
          <a:p>
            <a:pPr marL="528414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Concern: Implementation errors in maintaining state.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Most efficient option is local conversion of a signature to a unique keyed MAC in a local isolated execution environment.</a:t>
            </a:r>
          </a:p>
          <a:p>
            <a:pPr lvl="1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755346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67" y="377603"/>
            <a:ext cx="6258571" cy="1005979"/>
          </a:xfrm>
        </p:spPr>
        <p:txBody>
          <a:bodyPr>
            <a:normAutofit/>
          </a:bodyPr>
          <a:lstStyle/>
          <a:p>
            <a:r>
              <a:rPr lang="en-US" dirty="0" smtClean="0"/>
              <a:t>Isolated Execution Environment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079" y="1793173"/>
            <a:ext cx="2386940" cy="363191"/>
          </a:xfrm>
        </p:spPr>
        <p:txBody>
          <a:bodyPr>
            <a:normAutofit/>
          </a:bodyPr>
          <a:lstStyle/>
          <a:p>
            <a:r>
              <a:rPr lang="en-US" sz="1600" dirty="0" smtClean="0"/>
              <a:t>Typical attack surface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29393" y="4625438"/>
            <a:ext cx="2256312" cy="534390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 b="1" dirty="0" smtClean="0">
                <a:latin typeface="Neo Sans Intel" pitchFamily="34" charset="0"/>
                <a:cs typeface="Arial" pitchFamily="34" charset="0"/>
              </a:rPr>
              <a:t>HW – CPU, Chipset, Devices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29393" y="4071255"/>
            <a:ext cx="2256312" cy="534390"/>
          </a:xfrm>
          <a:prstGeom prst="rect">
            <a:avLst/>
          </a:prstGeom>
          <a:solidFill>
            <a:srgbClr val="92D050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 b="1" dirty="0">
                <a:latin typeface="Neo Sans Intel" pitchFamily="34" charset="0"/>
                <a:cs typeface="Arial" pitchFamily="34" charset="0"/>
              </a:rPr>
              <a:t>F</a:t>
            </a:r>
            <a:r>
              <a:rPr lang="en-US" sz="1400" b="1" dirty="0" smtClean="0">
                <a:latin typeface="Neo Sans Intel" pitchFamily="34" charset="0"/>
                <a:cs typeface="Arial" pitchFamily="34" charset="0"/>
              </a:rPr>
              <a:t>W – BIOS, Chipset, Devices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29393" y="3621974"/>
            <a:ext cx="2256312" cy="409694"/>
          </a:xfrm>
          <a:prstGeom prst="rect">
            <a:avLst/>
          </a:prstGeom>
          <a:solidFill>
            <a:srgbClr val="FF9999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 b="1" dirty="0" smtClean="0">
                <a:latin typeface="Neo Sans Intel" pitchFamily="34" charset="0"/>
                <a:cs typeface="Arial" pitchFamily="34" charset="0"/>
              </a:rPr>
              <a:t>VMM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29393" y="3210301"/>
            <a:ext cx="2256312" cy="409694"/>
          </a:xfrm>
          <a:prstGeom prst="rect">
            <a:avLst/>
          </a:prstGeom>
          <a:solidFill>
            <a:srgbClr val="FFFF99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 b="1" dirty="0" smtClean="0">
                <a:latin typeface="Neo Sans Intel" pitchFamily="34" charset="0"/>
                <a:cs typeface="Arial" pitchFamily="34" charset="0"/>
              </a:rPr>
              <a:t>OS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29393" y="2748129"/>
            <a:ext cx="773876" cy="409694"/>
          </a:xfrm>
          <a:prstGeom prst="rect">
            <a:avLst/>
          </a:prstGeom>
          <a:solidFill>
            <a:srgbClr val="9999FF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 b="1" dirty="0" smtClean="0">
                <a:latin typeface="Neo Sans Intel" pitchFamily="34" charset="0"/>
                <a:cs typeface="Arial" pitchFamily="34" charset="0"/>
              </a:rPr>
              <a:t>App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9393" y="1045028"/>
            <a:ext cx="100067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Provides execution of code that is protected from some of the SW, FW, HW on the platform 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10639" y="1698171"/>
            <a:ext cx="2529444" cy="3776354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364677" y="1793173"/>
            <a:ext cx="2386940" cy="70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algn="l" rtl="0" eaLnBrk="1" fontAlgn="base" hangingPunct="1">
              <a:spcBef>
                <a:spcPct val="7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1pPr>
            <a:lvl2pPr marL="185514" indent="-183926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2pPr>
            <a:lvl3pPr marL="413784" indent="-22671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3pPr>
            <a:lvl4pPr marL="567550" indent="-15217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4pPr>
            <a:lvl5pPr marL="760965" indent="-19186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5pPr>
            <a:lvl6pPr marL="1217538" indent="-19186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74073" indent="-19186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30645" indent="-19186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87254" indent="-19186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400"/>
            <a:r>
              <a:rPr lang="en-US" sz="1600" kern="0" dirty="0" smtClean="0"/>
              <a:t>ACM – Authenticated Code 	Module</a:t>
            </a:r>
          </a:p>
          <a:p>
            <a:pPr defTabSz="914400"/>
            <a:r>
              <a:rPr lang="en-US" sz="1600" kern="0" dirty="0" smtClean="0"/>
              <a:t>Available only to Intel</a:t>
            </a:r>
            <a:endParaRPr lang="en-US" sz="1600" kern="0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3429991" y="4625438"/>
            <a:ext cx="2256312" cy="534390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 b="1" dirty="0" smtClean="0">
                <a:latin typeface="Neo Sans Intel" pitchFamily="34" charset="0"/>
                <a:cs typeface="Arial" pitchFamily="34" charset="0"/>
              </a:rPr>
              <a:t>HW – CPU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429991" y="2748129"/>
            <a:ext cx="773876" cy="409694"/>
          </a:xfrm>
          <a:prstGeom prst="rect">
            <a:avLst/>
          </a:prstGeom>
          <a:solidFill>
            <a:srgbClr val="9999FF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 b="1" dirty="0" smtClean="0">
                <a:latin typeface="Neo Sans Intel" pitchFamily="34" charset="0"/>
                <a:cs typeface="Arial" pitchFamily="34" charset="0"/>
              </a:rPr>
              <a:t>App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311237" y="1698171"/>
            <a:ext cx="2529444" cy="3776354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6167255" y="1793173"/>
            <a:ext cx="2386940" cy="71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algn="l" rtl="0" eaLnBrk="1" fontAlgn="base" hangingPunct="1">
              <a:spcBef>
                <a:spcPct val="7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1pPr>
            <a:lvl2pPr marL="185514" indent="-183926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2pPr>
            <a:lvl3pPr marL="413784" indent="-22671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3pPr>
            <a:lvl4pPr marL="567550" indent="-15217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4pPr>
            <a:lvl5pPr marL="760965" indent="-19186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5pPr>
            <a:lvl6pPr marL="1217538" indent="-19186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74073" indent="-19186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30645" indent="-19186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87254" indent="-19186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400"/>
            <a:r>
              <a:rPr lang="en-US" sz="1600" kern="0" dirty="0" smtClean="0"/>
              <a:t>ME / CSE – Converged Security Engine</a:t>
            </a:r>
          </a:p>
          <a:p>
            <a:pPr defTabSz="914400"/>
            <a:r>
              <a:rPr lang="en-US" sz="1600" kern="0" dirty="0" smtClean="0"/>
              <a:t>Available only to Intel</a:t>
            </a:r>
            <a:endParaRPr lang="en-US" sz="1600" kern="0" dirty="0"/>
          </a:p>
        </p:txBody>
      </p:sp>
      <p:sp>
        <p:nvSpPr>
          <p:cNvPr id="34" name="Rectangle 33"/>
          <p:cNvSpPr/>
          <p:nvPr/>
        </p:nvSpPr>
        <p:spPr bwMode="auto">
          <a:xfrm>
            <a:off x="6232569" y="4625438"/>
            <a:ext cx="2256312" cy="534390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 b="1" dirty="0" smtClean="0">
                <a:latin typeface="Neo Sans Intel" pitchFamily="34" charset="0"/>
                <a:cs typeface="Arial" pitchFamily="34" charset="0"/>
              </a:rPr>
              <a:t>HW –Chipset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6232569" y="3210301"/>
            <a:ext cx="2256312" cy="409694"/>
          </a:xfrm>
          <a:prstGeom prst="rect">
            <a:avLst/>
          </a:prstGeom>
          <a:solidFill>
            <a:srgbClr val="FFFF99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 b="1" dirty="0" smtClean="0">
                <a:latin typeface="Neo Sans Intel" pitchFamily="34" charset="0"/>
                <a:cs typeface="Arial" pitchFamily="34" charset="0"/>
              </a:rPr>
              <a:t>RTOS on CSE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6232569" y="2748129"/>
            <a:ext cx="773876" cy="409694"/>
          </a:xfrm>
          <a:prstGeom prst="rect">
            <a:avLst/>
          </a:prstGeom>
          <a:solidFill>
            <a:srgbClr val="9999FF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 b="1" dirty="0" smtClean="0">
                <a:latin typeface="Neo Sans Intel" pitchFamily="34" charset="0"/>
                <a:cs typeface="Arial" pitchFamily="34" charset="0"/>
              </a:rPr>
              <a:t>App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6113815" y="1698171"/>
            <a:ext cx="2529444" cy="3776354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9039103" y="1774373"/>
            <a:ext cx="2386940" cy="71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algn="l" rtl="0" eaLnBrk="1" fontAlgn="base" hangingPunct="1">
              <a:spcBef>
                <a:spcPct val="7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1pPr>
            <a:lvl2pPr marL="185514" indent="-183926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2pPr>
            <a:lvl3pPr marL="413784" indent="-22671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3pPr>
            <a:lvl4pPr marL="567550" indent="-15217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4pPr>
            <a:lvl5pPr marL="760965" indent="-19186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5pPr>
            <a:lvl6pPr marL="1217538" indent="-19186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74073" indent="-19186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30645" indent="-19186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87254" indent="-19186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400"/>
            <a:r>
              <a:rPr lang="en-US" sz="1400" dirty="0"/>
              <a:t>Intel® Software Guard Extensions (Intel® SGX</a:t>
            </a:r>
            <a:r>
              <a:rPr lang="en-US" sz="1400" dirty="0" smtClean="0"/>
              <a:t>).</a:t>
            </a:r>
          </a:p>
          <a:p>
            <a:pPr defTabSz="914400"/>
            <a:r>
              <a:rPr lang="en-US" sz="1500" kern="0" dirty="0" smtClean="0"/>
              <a:t>Available to others</a:t>
            </a:r>
            <a:endParaRPr lang="en-US" sz="1500" kern="0" dirty="0"/>
          </a:p>
        </p:txBody>
      </p:sp>
      <p:sp>
        <p:nvSpPr>
          <p:cNvPr id="41" name="Rectangle 40"/>
          <p:cNvSpPr/>
          <p:nvPr/>
        </p:nvSpPr>
        <p:spPr bwMode="auto">
          <a:xfrm>
            <a:off x="9104417" y="4606638"/>
            <a:ext cx="2256312" cy="534390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 b="1" dirty="0" smtClean="0">
                <a:latin typeface="Neo Sans Intel" pitchFamily="34" charset="0"/>
                <a:cs typeface="Arial" pitchFamily="34" charset="0"/>
              </a:rPr>
              <a:t>HW – CPU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9104417" y="2729329"/>
            <a:ext cx="773876" cy="409694"/>
          </a:xfrm>
          <a:prstGeom prst="rect">
            <a:avLst/>
          </a:prstGeom>
          <a:solidFill>
            <a:srgbClr val="9999FF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 b="1" dirty="0" smtClean="0">
                <a:latin typeface="Neo Sans Intel" pitchFamily="34" charset="0"/>
                <a:cs typeface="Arial" pitchFamily="34" charset="0"/>
              </a:rPr>
              <a:t>App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8985663" y="1679371"/>
            <a:ext cx="2529444" cy="3776354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 bwMode="auto">
          <a:xfrm>
            <a:off x="6930189" y="377603"/>
            <a:ext cx="5204689" cy="105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accent1"/>
                </a:solidFill>
                <a:latin typeface="Verdana"/>
                <a:ea typeface="ＭＳ Ｐゴシック" pitchFamily="34" charset="-128"/>
                <a:cs typeface="Verdana"/>
              </a:defRPr>
            </a:lvl1pPr>
            <a:lvl2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accent1"/>
                </a:solidFill>
                <a:latin typeface="Verdana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accent1"/>
                </a:solidFill>
                <a:latin typeface="Verdana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accent1"/>
                </a:solidFill>
                <a:latin typeface="Verdana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accent1"/>
                </a:solidFill>
                <a:latin typeface="Verdana" pitchFamily="34" charset="0"/>
                <a:ea typeface="ＭＳ Ｐゴシック" pitchFamily="34" charset="-128"/>
                <a:cs typeface="Arial" pitchFamily="34" charset="0"/>
              </a:defRPr>
            </a:lvl5pPr>
            <a:lvl6pPr marL="456535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6pPr>
            <a:lvl7pPr marL="913144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7pPr>
            <a:lvl8pPr marL="1369716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8pPr>
            <a:lvl9pPr marL="1826289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9pPr>
          </a:lstStyle>
          <a:p>
            <a:pPr defTabSz="914400"/>
            <a:r>
              <a:rPr lang="en-US" kern="0" dirty="0" smtClean="0"/>
              <a:t>- Intel implementations</a:t>
            </a:r>
            <a:br>
              <a:rPr lang="en-US" kern="0" dirty="0" smtClean="0"/>
            </a:br>
            <a:r>
              <a:rPr lang="en-US" kern="0" dirty="0" smtClean="0"/>
              <a:t/>
            </a:r>
            <a:br>
              <a:rPr lang="en-US" kern="0" dirty="0" smtClean="0"/>
            </a:br>
            <a:endParaRPr lang="en-US" kern="0" dirty="0"/>
          </a:p>
        </p:txBody>
      </p:sp>
      <p:sp>
        <p:nvSpPr>
          <p:cNvPr id="9" name="TextBox 8"/>
          <p:cNvSpPr txBox="1"/>
          <p:nvPr/>
        </p:nvSpPr>
        <p:spPr>
          <a:xfrm>
            <a:off x="8168796" y="5813268"/>
            <a:ext cx="396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i="1" dirty="0"/>
              <a:t>Intel and the Intel logo are trademarks of Intel Corporation in the U.S. and/or other countries</a:t>
            </a:r>
            <a:r>
              <a:rPr lang="en-US" sz="1200" i="1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205716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7" grpId="0" animBg="1"/>
      <p:bldP spid="18" grpId="0" animBg="1"/>
      <p:bldP spid="33" grpId="0"/>
      <p:bldP spid="34" grpId="0" animBg="1"/>
      <p:bldP spid="37" grpId="0" animBg="1"/>
      <p:bldP spid="38" grpId="0" animBg="1"/>
      <p:bldP spid="39" grpId="0" animBg="1"/>
      <p:bldP spid="40" grpId="0"/>
      <p:bldP spid="41" grpId="0" animBg="1"/>
      <p:bldP spid="45" grpId="0" animBg="1"/>
      <p:bldP spid="46" grpId="0" animBg="1"/>
      <p:bldP spid="47" grpId="0"/>
    </p:bldLst>
  </p:timing>
</p:sld>
</file>

<file path=ppt/theme/theme1.xml><?xml version="1.0" encoding="utf-8"?>
<a:theme xmlns:a="http://schemas.openxmlformats.org/drawingml/2006/main" name="Theme111">
  <a:themeElements>
    <a:clrScheme name="intel2011">
      <a:dk1>
        <a:srgbClr val="061922"/>
      </a:dk1>
      <a:lt1>
        <a:srgbClr val="FFFFFF"/>
      </a:lt1>
      <a:dk2>
        <a:srgbClr val="939598"/>
      </a:dk2>
      <a:lt2>
        <a:srgbClr val="B4BABD"/>
      </a:lt2>
      <a:accent1>
        <a:srgbClr val="0071C5"/>
      </a:accent1>
      <a:accent2>
        <a:srgbClr val="00AEEF"/>
      </a:accent2>
      <a:accent3>
        <a:srgbClr val="004280"/>
      </a:accent3>
      <a:accent4>
        <a:srgbClr val="FFDA00"/>
      </a:accent4>
      <a:accent5>
        <a:srgbClr val="A6CE39"/>
      </a:accent5>
      <a:accent6>
        <a:srgbClr val="FDB813"/>
      </a:accent6>
      <a:hlink>
        <a:srgbClr val="0071C5"/>
      </a:hlink>
      <a:folHlink>
        <a:srgbClr val="00AEEF"/>
      </a:folHlink>
    </a:clrScheme>
    <a:fontScheme name="Intel Verdana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algn="ctr" eaLnBrk="0" hangingPunct="0">
          <a:defRPr sz="2000" b="1" smtClean="0">
            <a:latin typeface="Neo Sans Inte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eo Sans Intel" pitchFamily="34" charset="0"/>
            <a:cs typeface="Arial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 smtClean="0">
            <a:latin typeface="+mn-lt"/>
          </a:defRPr>
        </a:defPPr>
      </a:lstStyle>
    </a:txDef>
  </a:objectDefaults>
  <a:extraClrSchemeLst>
    <a:extraClrScheme>
      <a:clrScheme name="2_intel_template_1_111605_BLUE 1">
        <a:dk1>
          <a:srgbClr val="FF5C00"/>
        </a:dk1>
        <a:lt1>
          <a:srgbClr val="FFFFFF"/>
        </a:lt1>
        <a:dk2>
          <a:srgbClr val="0C2E86"/>
        </a:dk2>
        <a:lt2>
          <a:srgbClr val="F5E647"/>
        </a:lt2>
        <a:accent1>
          <a:srgbClr val="A6CAE1"/>
        </a:accent1>
        <a:accent2>
          <a:srgbClr val="567EB9"/>
        </a:accent2>
        <a:accent3>
          <a:srgbClr val="AAADC3"/>
        </a:accent3>
        <a:accent4>
          <a:srgbClr val="DADADA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tel_template_1_111605_BLUE 2">
        <a:dk1>
          <a:srgbClr val="0860A8"/>
        </a:dk1>
        <a:lt1>
          <a:srgbClr val="FFFFFF"/>
        </a:lt1>
        <a:dk2>
          <a:srgbClr val="F5E647"/>
        </a:dk2>
        <a:lt2>
          <a:srgbClr val="FF5C47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6518F"/>
        </a:accent4>
        <a:accent5>
          <a:srgbClr val="D0E1EE"/>
        </a:accent5>
        <a:accent6>
          <a:srgbClr val="4D72A7"/>
        </a:accent6>
        <a:hlink>
          <a:srgbClr val="0C2E86"/>
        </a:hlink>
        <a:folHlink>
          <a:srgbClr val="AA01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el_template_1_111605_BLUE 3">
        <a:dk1>
          <a:srgbClr val="000000"/>
        </a:dk1>
        <a:lt1>
          <a:srgbClr val="FFFFFF"/>
        </a:lt1>
        <a:dk2>
          <a:srgbClr val="DDDDDD"/>
        </a:dk2>
        <a:lt2>
          <a:srgbClr val="5F5F5F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00000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0C2E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White Theme">
  <a:themeElements>
    <a:clrScheme name="Custom 11">
      <a:dk1>
        <a:srgbClr val="000000"/>
      </a:dk1>
      <a:lt1>
        <a:srgbClr val="FFFFFF"/>
      </a:lt1>
      <a:dk2>
        <a:srgbClr val="484A4C"/>
      </a:dk2>
      <a:lt2>
        <a:srgbClr val="B4BABD"/>
      </a:lt2>
      <a:accent1>
        <a:srgbClr val="0071C5"/>
      </a:accent1>
      <a:accent2>
        <a:srgbClr val="00AEEF"/>
      </a:accent2>
      <a:accent3>
        <a:srgbClr val="004280"/>
      </a:accent3>
      <a:accent4>
        <a:srgbClr val="FFDA00"/>
      </a:accent4>
      <a:accent5>
        <a:srgbClr val="A6CE39"/>
      </a:accent5>
      <a:accent6>
        <a:srgbClr val="FDB813"/>
      </a:accent6>
      <a:hlink>
        <a:srgbClr val="004280"/>
      </a:hlink>
      <a:folHlink>
        <a:srgbClr val="06192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6_White Theme">
  <a:themeElements>
    <a:clrScheme name="Custom 11">
      <a:dk1>
        <a:srgbClr val="000000"/>
      </a:dk1>
      <a:lt1>
        <a:srgbClr val="FFFFFF"/>
      </a:lt1>
      <a:dk2>
        <a:srgbClr val="484A4C"/>
      </a:dk2>
      <a:lt2>
        <a:srgbClr val="B4BABD"/>
      </a:lt2>
      <a:accent1>
        <a:srgbClr val="0071C5"/>
      </a:accent1>
      <a:accent2>
        <a:srgbClr val="00AEEF"/>
      </a:accent2>
      <a:accent3>
        <a:srgbClr val="004280"/>
      </a:accent3>
      <a:accent4>
        <a:srgbClr val="FFDA00"/>
      </a:accent4>
      <a:accent5>
        <a:srgbClr val="A6CE39"/>
      </a:accent5>
      <a:accent6>
        <a:srgbClr val="FDB813"/>
      </a:accent6>
      <a:hlink>
        <a:srgbClr val="004280"/>
      </a:hlink>
      <a:folHlink>
        <a:srgbClr val="06192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7_White Theme">
  <a:themeElements>
    <a:clrScheme name="Custom 11">
      <a:dk1>
        <a:srgbClr val="000000"/>
      </a:dk1>
      <a:lt1>
        <a:srgbClr val="FFFFFF"/>
      </a:lt1>
      <a:dk2>
        <a:srgbClr val="484A4C"/>
      </a:dk2>
      <a:lt2>
        <a:srgbClr val="B4BABD"/>
      </a:lt2>
      <a:accent1>
        <a:srgbClr val="0071C5"/>
      </a:accent1>
      <a:accent2>
        <a:srgbClr val="00AEEF"/>
      </a:accent2>
      <a:accent3>
        <a:srgbClr val="004280"/>
      </a:accent3>
      <a:accent4>
        <a:srgbClr val="FFDA00"/>
      </a:accent4>
      <a:accent5>
        <a:srgbClr val="A6CE39"/>
      </a:accent5>
      <a:accent6>
        <a:srgbClr val="FDB813"/>
      </a:accent6>
      <a:hlink>
        <a:srgbClr val="004280"/>
      </a:hlink>
      <a:folHlink>
        <a:srgbClr val="06192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8_White Theme">
  <a:themeElements>
    <a:clrScheme name="Custom 11">
      <a:dk1>
        <a:srgbClr val="000000"/>
      </a:dk1>
      <a:lt1>
        <a:srgbClr val="FFFFFF"/>
      </a:lt1>
      <a:dk2>
        <a:srgbClr val="484A4C"/>
      </a:dk2>
      <a:lt2>
        <a:srgbClr val="B4BABD"/>
      </a:lt2>
      <a:accent1>
        <a:srgbClr val="0071C5"/>
      </a:accent1>
      <a:accent2>
        <a:srgbClr val="00AEEF"/>
      </a:accent2>
      <a:accent3>
        <a:srgbClr val="004280"/>
      </a:accent3>
      <a:accent4>
        <a:srgbClr val="FFDA00"/>
      </a:accent4>
      <a:accent5>
        <a:srgbClr val="A6CE39"/>
      </a:accent5>
      <a:accent6>
        <a:srgbClr val="FDB813"/>
      </a:accent6>
      <a:hlink>
        <a:srgbClr val="004280"/>
      </a:hlink>
      <a:folHlink>
        <a:srgbClr val="06192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9_White Theme">
  <a:themeElements>
    <a:clrScheme name="Custom 11">
      <a:dk1>
        <a:srgbClr val="000000"/>
      </a:dk1>
      <a:lt1>
        <a:srgbClr val="FFFFFF"/>
      </a:lt1>
      <a:dk2>
        <a:srgbClr val="484A4C"/>
      </a:dk2>
      <a:lt2>
        <a:srgbClr val="B4BABD"/>
      </a:lt2>
      <a:accent1>
        <a:srgbClr val="0071C5"/>
      </a:accent1>
      <a:accent2>
        <a:srgbClr val="00AEEF"/>
      </a:accent2>
      <a:accent3>
        <a:srgbClr val="004280"/>
      </a:accent3>
      <a:accent4>
        <a:srgbClr val="FFDA00"/>
      </a:accent4>
      <a:accent5>
        <a:srgbClr val="A6CE39"/>
      </a:accent5>
      <a:accent6>
        <a:srgbClr val="FDB813"/>
      </a:accent6>
      <a:hlink>
        <a:srgbClr val="004280"/>
      </a:hlink>
      <a:folHlink>
        <a:srgbClr val="06192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0_White Theme">
  <a:themeElements>
    <a:clrScheme name="Custom 11">
      <a:dk1>
        <a:srgbClr val="000000"/>
      </a:dk1>
      <a:lt1>
        <a:srgbClr val="FFFFFF"/>
      </a:lt1>
      <a:dk2>
        <a:srgbClr val="484A4C"/>
      </a:dk2>
      <a:lt2>
        <a:srgbClr val="B4BABD"/>
      </a:lt2>
      <a:accent1>
        <a:srgbClr val="0071C5"/>
      </a:accent1>
      <a:accent2>
        <a:srgbClr val="00AEEF"/>
      </a:accent2>
      <a:accent3>
        <a:srgbClr val="004280"/>
      </a:accent3>
      <a:accent4>
        <a:srgbClr val="FFDA00"/>
      </a:accent4>
      <a:accent5>
        <a:srgbClr val="A6CE39"/>
      </a:accent5>
      <a:accent6>
        <a:srgbClr val="FDB813"/>
      </a:accent6>
      <a:hlink>
        <a:srgbClr val="004280"/>
      </a:hlink>
      <a:folHlink>
        <a:srgbClr val="06192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11_White Theme">
  <a:themeElements>
    <a:clrScheme name="Custom 11">
      <a:dk1>
        <a:srgbClr val="000000"/>
      </a:dk1>
      <a:lt1>
        <a:srgbClr val="FFFFFF"/>
      </a:lt1>
      <a:dk2>
        <a:srgbClr val="484A4C"/>
      </a:dk2>
      <a:lt2>
        <a:srgbClr val="B4BABD"/>
      </a:lt2>
      <a:accent1>
        <a:srgbClr val="0071C5"/>
      </a:accent1>
      <a:accent2>
        <a:srgbClr val="00AEEF"/>
      </a:accent2>
      <a:accent3>
        <a:srgbClr val="004280"/>
      </a:accent3>
      <a:accent4>
        <a:srgbClr val="FFDA00"/>
      </a:accent4>
      <a:accent5>
        <a:srgbClr val="A6CE39"/>
      </a:accent5>
      <a:accent6>
        <a:srgbClr val="FDB813"/>
      </a:accent6>
      <a:hlink>
        <a:srgbClr val="004280"/>
      </a:hlink>
      <a:folHlink>
        <a:srgbClr val="06192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2_White Theme">
  <a:themeElements>
    <a:clrScheme name="Custom 11">
      <a:dk1>
        <a:srgbClr val="000000"/>
      </a:dk1>
      <a:lt1>
        <a:srgbClr val="FFFFFF"/>
      </a:lt1>
      <a:dk2>
        <a:srgbClr val="484A4C"/>
      </a:dk2>
      <a:lt2>
        <a:srgbClr val="B4BABD"/>
      </a:lt2>
      <a:accent1>
        <a:srgbClr val="0071C5"/>
      </a:accent1>
      <a:accent2>
        <a:srgbClr val="00AEEF"/>
      </a:accent2>
      <a:accent3>
        <a:srgbClr val="004280"/>
      </a:accent3>
      <a:accent4>
        <a:srgbClr val="FFDA00"/>
      </a:accent4>
      <a:accent5>
        <a:srgbClr val="A6CE39"/>
      </a:accent5>
      <a:accent6>
        <a:srgbClr val="FDB813"/>
      </a:accent6>
      <a:hlink>
        <a:srgbClr val="004280"/>
      </a:hlink>
      <a:folHlink>
        <a:srgbClr val="06192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3_White Theme">
  <a:themeElements>
    <a:clrScheme name="Custom 11">
      <a:dk1>
        <a:srgbClr val="000000"/>
      </a:dk1>
      <a:lt1>
        <a:srgbClr val="FFFFFF"/>
      </a:lt1>
      <a:dk2>
        <a:srgbClr val="484A4C"/>
      </a:dk2>
      <a:lt2>
        <a:srgbClr val="B4BABD"/>
      </a:lt2>
      <a:accent1>
        <a:srgbClr val="0071C5"/>
      </a:accent1>
      <a:accent2>
        <a:srgbClr val="00AEEF"/>
      </a:accent2>
      <a:accent3>
        <a:srgbClr val="004280"/>
      </a:accent3>
      <a:accent4>
        <a:srgbClr val="FFDA00"/>
      </a:accent4>
      <a:accent5>
        <a:srgbClr val="A6CE39"/>
      </a:accent5>
      <a:accent6>
        <a:srgbClr val="FDB813"/>
      </a:accent6>
      <a:hlink>
        <a:srgbClr val="004280"/>
      </a:hlink>
      <a:folHlink>
        <a:srgbClr val="06192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hronos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D2DB9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oval" w="med" len="med"/>
          <a:tailEnd type="none" w="med" len="med"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9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158750" algn="l"/>
            <a:tab pos="1757363" algn="l"/>
            <a:tab pos="3357563" algn="l"/>
            <a:tab pos="4956175" algn="l"/>
            <a:tab pos="6553200" algn="l"/>
          </a:tabLst>
          <a:defRPr kumimoji="0" sz="16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Tahoma" pitchFamily="34" charset="0"/>
            <a:cs typeface="Tahoma" pitchFamily="34" charset="0"/>
            <a:sym typeface="Myriad Set Text" charset="0"/>
          </a:defRPr>
        </a:defPPr>
      </a:lstStyle>
    </a:spDef>
    <a:lnDef>
      <a:spPr bwMode="auto">
        <a:solidFill>
          <a:srgbClr val="E66714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  <a:txDef>
      <a:spPr bwMode="auto">
        <a:noFill/>
        <a:ln w="3175" algn="ctr">
          <a:noFill/>
          <a:miter lim="800000"/>
          <a:headEnd/>
          <a:tailEnd/>
        </a:ln>
        <a:effectLst/>
      </a:spPr>
      <a:bodyPr wrap="none" rtlCol="0">
        <a:spAutoFit/>
      </a:bodyPr>
      <a:lstStyle>
        <a:defPPr>
          <a:defRPr sz="1600" b="1" dirty="0" smtClean="0">
            <a:solidFill>
              <a:schemeClr val="tx2"/>
            </a:solidFill>
            <a:latin typeface="Tahoma" pitchFamily="34" charset="0"/>
            <a:cs typeface="Tahoma" pitchFamily="34" charset="0"/>
          </a:defRPr>
        </a:defPPr>
      </a:lstStyle>
    </a:txDef>
  </a:objectDefaults>
  <a:extraClrSchemeLst>
    <a:extraClrScheme>
      <a:clrScheme name="3_Khron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Khron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Khron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Khron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Khron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Khron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Khron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Khronos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D2DB9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oval" w="med" len="med"/>
          <a:tailEnd type="none" w="med" len="med"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9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158750" algn="l"/>
            <a:tab pos="1757363" algn="l"/>
            <a:tab pos="3357563" algn="l"/>
            <a:tab pos="4956175" algn="l"/>
            <a:tab pos="6553200" algn="l"/>
          </a:tabLst>
          <a:defRPr kumimoji="0" sz="16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Tahoma" pitchFamily="34" charset="0"/>
            <a:cs typeface="Tahoma" pitchFamily="34" charset="0"/>
            <a:sym typeface="Myriad Set Text" charset="0"/>
          </a:defRPr>
        </a:defPPr>
      </a:lstStyle>
    </a:spDef>
    <a:lnDef>
      <a:spPr bwMode="auto">
        <a:solidFill>
          <a:srgbClr val="E66714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  <a:txDef>
      <a:spPr bwMode="auto">
        <a:noFill/>
        <a:ln w="3175" algn="ctr">
          <a:noFill/>
          <a:miter lim="800000"/>
          <a:headEnd/>
          <a:tailEnd/>
        </a:ln>
        <a:effectLst/>
      </a:spPr>
      <a:bodyPr wrap="none" rtlCol="0">
        <a:spAutoFit/>
      </a:bodyPr>
      <a:lstStyle>
        <a:defPPr>
          <a:defRPr sz="1600" b="1" dirty="0" smtClean="0">
            <a:solidFill>
              <a:schemeClr val="tx2"/>
            </a:solidFill>
            <a:latin typeface="Tahoma" pitchFamily="34" charset="0"/>
            <a:cs typeface="Tahoma" pitchFamily="34" charset="0"/>
          </a:defRPr>
        </a:defPPr>
      </a:lstStyle>
    </a:txDef>
  </a:objectDefaults>
  <a:extraClrSchemeLst>
    <a:extraClrScheme>
      <a:clrScheme name="3_Khron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Khron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Khron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Khron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Khron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Khron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Khron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SG">
  <a:themeElements>
    <a:clrScheme name="Custom 11">
      <a:dk1>
        <a:srgbClr val="000000"/>
      </a:dk1>
      <a:lt1>
        <a:srgbClr val="FFFFFF"/>
      </a:lt1>
      <a:dk2>
        <a:srgbClr val="484A4C"/>
      </a:dk2>
      <a:lt2>
        <a:srgbClr val="B4BABD"/>
      </a:lt2>
      <a:accent1>
        <a:srgbClr val="0071C5"/>
      </a:accent1>
      <a:accent2>
        <a:srgbClr val="00AEEF"/>
      </a:accent2>
      <a:accent3>
        <a:srgbClr val="004280"/>
      </a:accent3>
      <a:accent4>
        <a:srgbClr val="FFDA00"/>
      </a:accent4>
      <a:accent5>
        <a:srgbClr val="A6CE39"/>
      </a:accent5>
      <a:accent6>
        <a:srgbClr val="FDB813"/>
      </a:accent6>
      <a:hlink>
        <a:srgbClr val="004280"/>
      </a:hlink>
      <a:folHlink>
        <a:srgbClr val="06192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SSG" id="{64CDC3C5-A377-45C5-95BB-D0AF2D11C1C0}" vid="{C04D4714-EA94-48CC-B36E-F8F078F7447C}"/>
    </a:ext>
  </a:extLst>
</a:theme>
</file>

<file path=ppt/theme/theme5.xml><?xml version="1.0" encoding="utf-8"?>
<a:theme xmlns:a="http://schemas.openxmlformats.org/drawingml/2006/main" name="White Theme">
  <a:themeElements>
    <a:clrScheme name="Custom 11">
      <a:dk1>
        <a:srgbClr val="000000"/>
      </a:dk1>
      <a:lt1>
        <a:srgbClr val="FFFFFF"/>
      </a:lt1>
      <a:dk2>
        <a:srgbClr val="484A4C"/>
      </a:dk2>
      <a:lt2>
        <a:srgbClr val="B4BABD"/>
      </a:lt2>
      <a:accent1>
        <a:srgbClr val="0071C5"/>
      </a:accent1>
      <a:accent2>
        <a:srgbClr val="00AEEF"/>
      </a:accent2>
      <a:accent3>
        <a:srgbClr val="004280"/>
      </a:accent3>
      <a:accent4>
        <a:srgbClr val="FFDA00"/>
      </a:accent4>
      <a:accent5>
        <a:srgbClr val="A6CE39"/>
      </a:accent5>
      <a:accent6>
        <a:srgbClr val="FDB813"/>
      </a:accent6>
      <a:hlink>
        <a:srgbClr val="004280"/>
      </a:hlink>
      <a:folHlink>
        <a:srgbClr val="06192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White Theme">
  <a:themeElements>
    <a:clrScheme name="Custom 11">
      <a:dk1>
        <a:srgbClr val="000000"/>
      </a:dk1>
      <a:lt1>
        <a:srgbClr val="FFFFFF"/>
      </a:lt1>
      <a:dk2>
        <a:srgbClr val="484A4C"/>
      </a:dk2>
      <a:lt2>
        <a:srgbClr val="B4BABD"/>
      </a:lt2>
      <a:accent1>
        <a:srgbClr val="0071C5"/>
      </a:accent1>
      <a:accent2>
        <a:srgbClr val="00AEEF"/>
      </a:accent2>
      <a:accent3>
        <a:srgbClr val="004280"/>
      </a:accent3>
      <a:accent4>
        <a:srgbClr val="FFDA00"/>
      </a:accent4>
      <a:accent5>
        <a:srgbClr val="A6CE39"/>
      </a:accent5>
      <a:accent6>
        <a:srgbClr val="FDB813"/>
      </a:accent6>
      <a:hlink>
        <a:srgbClr val="004280"/>
      </a:hlink>
      <a:folHlink>
        <a:srgbClr val="06192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White Theme">
  <a:themeElements>
    <a:clrScheme name="Custom 11">
      <a:dk1>
        <a:srgbClr val="000000"/>
      </a:dk1>
      <a:lt1>
        <a:srgbClr val="FFFFFF"/>
      </a:lt1>
      <a:dk2>
        <a:srgbClr val="484A4C"/>
      </a:dk2>
      <a:lt2>
        <a:srgbClr val="B4BABD"/>
      </a:lt2>
      <a:accent1>
        <a:srgbClr val="0071C5"/>
      </a:accent1>
      <a:accent2>
        <a:srgbClr val="00AEEF"/>
      </a:accent2>
      <a:accent3>
        <a:srgbClr val="004280"/>
      </a:accent3>
      <a:accent4>
        <a:srgbClr val="FFDA00"/>
      </a:accent4>
      <a:accent5>
        <a:srgbClr val="A6CE39"/>
      </a:accent5>
      <a:accent6>
        <a:srgbClr val="FDB813"/>
      </a:accent6>
      <a:hlink>
        <a:srgbClr val="004280"/>
      </a:hlink>
      <a:folHlink>
        <a:srgbClr val="06192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3_White Theme">
  <a:themeElements>
    <a:clrScheme name="Custom 11">
      <a:dk1>
        <a:srgbClr val="000000"/>
      </a:dk1>
      <a:lt1>
        <a:srgbClr val="FFFFFF"/>
      </a:lt1>
      <a:dk2>
        <a:srgbClr val="484A4C"/>
      </a:dk2>
      <a:lt2>
        <a:srgbClr val="B4BABD"/>
      </a:lt2>
      <a:accent1>
        <a:srgbClr val="0071C5"/>
      </a:accent1>
      <a:accent2>
        <a:srgbClr val="00AEEF"/>
      </a:accent2>
      <a:accent3>
        <a:srgbClr val="004280"/>
      </a:accent3>
      <a:accent4>
        <a:srgbClr val="FFDA00"/>
      </a:accent4>
      <a:accent5>
        <a:srgbClr val="A6CE39"/>
      </a:accent5>
      <a:accent6>
        <a:srgbClr val="FDB813"/>
      </a:accent6>
      <a:hlink>
        <a:srgbClr val="004280"/>
      </a:hlink>
      <a:folHlink>
        <a:srgbClr val="06192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4_White Theme">
  <a:themeElements>
    <a:clrScheme name="Custom 11">
      <a:dk1>
        <a:srgbClr val="000000"/>
      </a:dk1>
      <a:lt1>
        <a:srgbClr val="FFFFFF"/>
      </a:lt1>
      <a:dk2>
        <a:srgbClr val="484A4C"/>
      </a:dk2>
      <a:lt2>
        <a:srgbClr val="B4BABD"/>
      </a:lt2>
      <a:accent1>
        <a:srgbClr val="0071C5"/>
      </a:accent1>
      <a:accent2>
        <a:srgbClr val="00AEEF"/>
      </a:accent2>
      <a:accent3>
        <a:srgbClr val="004280"/>
      </a:accent3>
      <a:accent4>
        <a:srgbClr val="FFDA00"/>
      </a:accent4>
      <a:accent5>
        <a:srgbClr val="A6CE39"/>
      </a:accent5>
      <a:accent6>
        <a:srgbClr val="FDB813"/>
      </a:accent6>
      <a:hlink>
        <a:srgbClr val="004280"/>
      </a:hlink>
      <a:folHlink>
        <a:srgbClr val="06192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Theme111</Template>
  <TotalTime>224695</TotalTime>
  <Words>1939</Words>
  <Application>Microsoft Office PowerPoint</Application>
  <PresentationFormat>Custom</PresentationFormat>
  <Paragraphs>265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18</vt:i4>
      </vt:variant>
      <vt:variant>
        <vt:lpstr>Slide Titles</vt:lpstr>
      </vt:variant>
      <vt:variant>
        <vt:i4>24</vt:i4>
      </vt:variant>
    </vt:vector>
  </HeadingPairs>
  <TitlesOfParts>
    <vt:vector size="42" baseType="lpstr">
      <vt:lpstr>Theme111</vt:lpstr>
      <vt:lpstr>Khronos</vt:lpstr>
      <vt:lpstr>1_Khronos</vt:lpstr>
      <vt:lpstr>SSG</vt:lpstr>
      <vt:lpstr>White Theme</vt:lpstr>
      <vt:lpstr>1_White Theme</vt:lpstr>
      <vt:lpstr>2_White Theme</vt:lpstr>
      <vt:lpstr>3_White Theme</vt:lpstr>
      <vt:lpstr>4_White Theme</vt:lpstr>
      <vt:lpstr>5_White Theme</vt:lpstr>
      <vt:lpstr>6_White Theme</vt:lpstr>
      <vt:lpstr>7_White Theme</vt:lpstr>
      <vt:lpstr>8_White Theme</vt:lpstr>
      <vt:lpstr>9_White Theme</vt:lpstr>
      <vt:lpstr>10_White Theme</vt:lpstr>
      <vt:lpstr>11_White Theme</vt:lpstr>
      <vt:lpstr>12_White Theme</vt:lpstr>
      <vt:lpstr>13_White Theme</vt:lpstr>
      <vt:lpstr>Intel Strategy for Post Quantum Crypto</vt:lpstr>
      <vt:lpstr>Goal:  Intel products must survive quantum computers</vt:lpstr>
      <vt:lpstr>Disclaimer &amp; Request</vt:lpstr>
      <vt:lpstr>Use of Crypto inside Intel products</vt:lpstr>
      <vt:lpstr>Cryptographic Assumptions</vt:lpstr>
      <vt:lpstr>Likely Implementation Assumption</vt:lpstr>
      <vt:lpstr>Standards</vt:lpstr>
      <vt:lpstr>Verified Boot</vt:lpstr>
      <vt:lpstr>Isolated Execution Environment  </vt:lpstr>
      <vt:lpstr>Conversion of signature to local MAC</vt:lpstr>
      <vt:lpstr>Attestation keys</vt:lpstr>
      <vt:lpstr>Attestation public key certification requirement</vt:lpstr>
      <vt:lpstr>Key Exchange for secure communication from factory floor to Intel server </vt:lpstr>
      <vt:lpstr>Removing need for secure communication to factories</vt:lpstr>
      <vt:lpstr>Removing need for secure communication to factories in Post Quantum Computing World (Joint work with Rachid ElBansarkhani)</vt:lpstr>
      <vt:lpstr>Attestation and Privacy:  Review of  Digital Anonymous Attestation (DAA) (B, Camenisch, Chen) and  Intel® Enhanced Privacy ID (Intel® EPID) (B, Li)</vt:lpstr>
      <vt:lpstr>Privacy Features and Revocation DAA/EPID</vt:lpstr>
      <vt:lpstr>Importance of EPID to Intel</vt:lpstr>
      <vt:lpstr>Attestation with Privacy – Post Quantum</vt:lpstr>
      <vt:lpstr>Attestation keys - Summary</vt:lpstr>
      <vt:lpstr>PowerPoint Presentation</vt:lpstr>
      <vt:lpstr>Additional Intel requirements</vt:lpstr>
      <vt:lpstr>Request for standards and research</vt:lpstr>
      <vt:lpstr>Questions?  Comments?</vt:lpstr>
    </vt:vector>
  </TitlesOfParts>
  <Company>Intel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 Protection Ecosystem and Requirements</dc:title>
  <dc:creator>Tarkhanyan, Anahit</dc:creator>
  <cp:lastModifiedBy>ebrickel</cp:lastModifiedBy>
  <cp:revision>774</cp:revision>
  <dcterms:created xsi:type="dcterms:W3CDTF">2014-03-03T21:56:20Z</dcterms:created>
  <dcterms:modified xsi:type="dcterms:W3CDTF">2016-02-29T16:21:47Z</dcterms:modified>
</cp:coreProperties>
</file>